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6" r:id="rId2"/>
    <p:sldId id="300" r:id="rId3"/>
    <p:sldId id="302" r:id="rId4"/>
    <p:sldId id="301" r:id="rId5"/>
    <p:sldId id="303" r:id="rId6"/>
    <p:sldId id="276" r:id="rId7"/>
    <p:sldId id="296" r:id="rId8"/>
    <p:sldId id="281" r:id="rId9"/>
    <p:sldId id="304" r:id="rId10"/>
    <p:sldId id="274" r:id="rId11"/>
    <p:sldId id="282" r:id="rId12"/>
    <p:sldId id="283" r:id="rId13"/>
    <p:sldId id="305" r:id="rId14"/>
    <p:sldId id="293" r:id="rId15"/>
    <p:sldId id="258" r:id="rId16"/>
    <p:sldId id="268" r:id="rId17"/>
    <p:sldId id="273" r:id="rId18"/>
    <p:sldId id="291" r:id="rId19"/>
    <p:sldId id="306" r:id="rId20"/>
    <p:sldId id="308" r:id="rId21"/>
    <p:sldId id="309" r:id="rId22"/>
    <p:sldId id="314" r:id="rId23"/>
    <p:sldId id="315" r:id="rId24"/>
    <p:sldId id="316" r:id="rId25"/>
    <p:sldId id="312" r:id="rId26"/>
    <p:sldId id="317" r:id="rId27"/>
    <p:sldId id="313" r:id="rId28"/>
    <p:sldId id="262" r:id="rId29"/>
  </p:sldIdLst>
  <p:sldSz cx="9144000" cy="6858000" type="screen4x3"/>
  <p:notesSz cx="9874250" cy="6797675"/>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41">
          <p15:clr>
            <a:srgbClr val="A4A3A4"/>
          </p15:clr>
        </p15:guide>
        <p15:guide id="2" pos="311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8B74"/>
    <a:srgbClr val="F8AA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0" d="100"/>
          <a:sy n="50" d="100"/>
        </p:scale>
        <p:origin x="594" y="420"/>
      </p:cViewPr>
      <p:guideLst>
        <p:guide orient="horz" pos="2160"/>
        <p:guide pos="2880"/>
      </p:guideLst>
    </p:cSldViewPr>
  </p:slideViewPr>
  <p:notesTextViewPr>
    <p:cViewPr>
      <p:scale>
        <a:sx n="100" d="100"/>
        <a:sy n="100" d="100"/>
      </p:scale>
      <p:origin x="0" y="0"/>
    </p:cViewPr>
  </p:notesTextViewPr>
  <p:notesViewPr>
    <p:cSldViewPr>
      <p:cViewPr varScale="1">
        <p:scale>
          <a:sx n="56" d="100"/>
          <a:sy n="56" d="100"/>
        </p:scale>
        <p:origin x="-2802" y="-102"/>
      </p:cViewPr>
      <p:guideLst>
        <p:guide orient="horz" pos="2141"/>
        <p:guide pos="311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0"/>
            <a:ext cx="4278841" cy="339884"/>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5593125" y="0"/>
            <a:ext cx="4278841" cy="339884"/>
          </a:xfrm>
          <a:prstGeom prst="rect">
            <a:avLst/>
          </a:prstGeom>
        </p:spPr>
        <p:txBody>
          <a:bodyPr vert="horz" lIns="91440" tIns="45720" rIns="91440" bIns="45720" rtlCol="0"/>
          <a:lstStyle>
            <a:lvl1pPr algn="r">
              <a:defRPr sz="1200"/>
            </a:lvl1pPr>
          </a:lstStyle>
          <a:p>
            <a:fld id="{D619EB9C-8EF8-4423-96DD-05BE8AEDB95A}" type="datetimeFigureOut">
              <a:rPr lang="es-ES" smtClean="0"/>
              <a:t>11/11/2015</a:t>
            </a:fld>
            <a:endParaRPr lang="es-ES"/>
          </a:p>
        </p:txBody>
      </p:sp>
      <p:sp>
        <p:nvSpPr>
          <p:cNvPr id="4" name="3 Marcador de pie de página"/>
          <p:cNvSpPr>
            <a:spLocks noGrp="1"/>
          </p:cNvSpPr>
          <p:nvPr>
            <p:ph type="ftr" sz="quarter" idx="2"/>
          </p:nvPr>
        </p:nvSpPr>
        <p:spPr>
          <a:xfrm>
            <a:off x="1" y="6456612"/>
            <a:ext cx="4278841" cy="339884"/>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5593125" y="6456612"/>
            <a:ext cx="4278841" cy="339884"/>
          </a:xfrm>
          <a:prstGeom prst="rect">
            <a:avLst/>
          </a:prstGeom>
        </p:spPr>
        <p:txBody>
          <a:bodyPr vert="horz" lIns="91440" tIns="45720" rIns="91440" bIns="45720" rtlCol="0" anchor="b"/>
          <a:lstStyle>
            <a:lvl1pPr algn="r">
              <a:defRPr sz="1200"/>
            </a:lvl1pPr>
          </a:lstStyle>
          <a:p>
            <a:fld id="{DD97C54C-AC65-46CD-B658-61C0FA925B78}" type="slidenum">
              <a:rPr lang="es-ES" smtClean="0"/>
              <a:t>‹Nº›</a:t>
            </a:fld>
            <a:endParaRPr lang="es-ES"/>
          </a:p>
        </p:txBody>
      </p:sp>
    </p:spTree>
    <p:extLst>
      <p:ext uri="{BB962C8B-B14F-4D97-AF65-F5344CB8AC3E}">
        <p14:creationId xmlns:p14="http://schemas.microsoft.com/office/powerpoint/2010/main" val="2509048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4278313" cy="341313"/>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5592763" y="0"/>
            <a:ext cx="4279900" cy="341313"/>
          </a:xfrm>
          <a:prstGeom prst="rect">
            <a:avLst/>
          </a:prstGeom>
        </p:spPr>
        <p:txBody>
          <a:bodyPr vert="horz" lIns="91440" tIns="45720" rIns="91440" bIns="45720" rtlCol="0"/>
          <a:lstStyle>
            <a:lvl1pPr algn="r">
              <a:defRPr sz="1200"/>
            </a:lvl1pPr>
          </a:lstStyle>
          <a:p>
            <a:fld id="{A05F2F1E-9024-4266-BBC5-42EDFDE284ED}" type="datetimeFigureOut">
              <a:rPr lang="es-ES" smtClean="0"/>
              <a:t>11/11/2015</a:t>
            </a:fld>
            <a:endParaRPr lang="es-ES"/>
          </a:p>
        </p:txBody>
      </p:sp>
      <p:sp>
        <p:nvSpPr>
          <p:cNvPr id="4" name="Marcador de imagen de diapositiva 3"/>
          <p:cNvSpPr>
            <a:spLocks noGrp="1" noRot="1" noChangeAspect="1"/>
          </p:cNvSpPr>
          <p:nvPr>
            <p:ph type="sldImg" idx="2"/>
          </p:nvPr>
        </p:nvSpPr>
        <p:spPr>
          <a:xfrm>
            <a:off x="3408363" y="849313"/>
            <a:ext cx="3057525" cy="2293937"/>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987425" y="3271838"/>
            <a:ext cx="7899400" cy="2676525"/>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6456363"/>
            <a:ext cx="4278313" cy="341312"/>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5592763" y="6456363"/>
            <a:ext cx="4279900" cy="341312"/>
          </a:xfrm>
          <a:prstGeom prst="rect">
            <a:avLst/>
          </a:prstGeom>
        </p:spPr>
        <p:txBody>
          <a:bodyPr vert="horz" lIns="91440" tIns="45720" rIns="91440" bIns="45720" rtlCol="0" anchor="b"/>
          <a:lstStyle>
            <a:lvl1pPr algn="r">
              <a:defRPr sz="1200"/>
            </a:lvl1pPr>
          </a:lstStyle>
          <a:p>
            <a:fld id="{552155B4-620A-4DFC-953E-4FF60DCEE52B}" type="slidenum">
              <a:rPr lang="es-ES" smtClean="0"/>
              <a:t>‹Nº›</a:t>
            </a:fld>
            <a:endParaRPr lang="es-ES"/>
          </a:p>
        </p:txBody>
      </p:sp>
    </p:spTree>
    <p:extLst>
      <p:ext uri="{BB962C8B-B14F-4D97-AF65-F5344CB8AC3E}">
        <p14:creationId xmlns:p14="http://schemas.microsoft.com/office/powerpoint/2010/main" val="42898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552155B4-620A-4DFC-953E-4FF60DCEE52B}" type="slidenum">
              <a:rPr lang="es-ES" smtClean="0"/>
              <a:t>8</a:t>
            </a:fld>
            <a:endParaRPr lang="es-ES"/>
          </a:p>
        </p:txBody>
      </p:sp>
    </p:spTree>
    <p:extLst>
      <p:ext uri="{BB962C8B-B14F-4D97-AF65-F5344CB8AC3E}">
        <p14:creationId xmlns:p14="http://schemas.microsoft.com/office/powerpoint/2010/main" val="1636652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24D0DF5-FB48-4B57-B44A-F6307534B62E}" type="slidenum">
              <a:rPr lang="es-ES" smtClean="0">
                <a:cs typeface="Arial" charset="0"/>
              </a:rPr>
              <a:pPr fontAlgn="base">
                <a:spcBef>
                  <a:spcPct val="0"/>
                </a:spcBef>
                <a:spcAft>
                  <a:spcPct val="0"/>
                </a:spcAft>
                <a:defRPr/>
              </a:pPr>
              <a:t>11</a:t>
            </a:fld>
            <a:endParaRPr lang="es-ES" smtClean="0">
              <a:cs typeface="Arial" charset="0"/>
            </a:endParaRPr>
          </a:p>
        </p:txBody>
      </p:sp>
      <p:sp>
        <p:nvSpPr>
          <p:cNvPr id="512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smtClean="0"/>
              <a:t>GONZÁLEZ ALONSO, Luis Norberto: Transparencia y acceso a la información en la Unión Europea. Colex, 2002 Pág. 33</a:t>
            </a:r>
          </a:p>
        </p:txBody>
      </p:sp>
    </p:spTree>
    <p:extLst>
      <p:ext uri="{BB962C8B-B14F-4D97-AF65-F5344CB8AC3E}">
        <p14:creationId xmlns:p14="http://schemas.microsoft.com/office/powerpoint/2010/main" val="440359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21D2D8B-8A1B-444F-876E-EB15AB9AF949}" type="slidenum">
              <a:rPr lang="es-ES" smtClean="0">
                <a:cs typeface="Arial" charset="0"/>
              </a:rPr>
              <a:pPr fontAlgn="base">
                <a:spcBef>
                  <a:spcPct val="0"/>
                </a:spcBef>
                <a:spcAft>
                  <a:spcPct val="0"/>
                </a:spcAft>
                <a:defRPr/>
              </a:pPr>
              <a:t>12</a:t>
            </a:fld>
            <a:endParaRPr lang="es-ES" smtClean="0">
              <a:cs typeface="Arial" charset="0"/>
            </a:endParaRPr>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smtClean="0"/>
              <a:t>GONZÁLEZ ALONSO, Luis Norberto: Transparencia y acceso a la información en la Unión Europea. Colex, 2002 Pág. 33</a:t>
            </a:r>
          </a:p>
        </p:txBody>
      </p:sp>
    </p:spTree>
    <p:extLst>
      <p:ext uri="{BB962C8B-B14F-4D97-AF65-F5344CB8AC3E}">
        <p14:creationId xmlns:p14="http://schemas.microsoft.com/office/powerpoint/2010/main" val="1253197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FCA84800-4F2D-4494-9CBE-187C551BC44C}" type="datetimeFigureOut">
              <a:rPr lang="es-ES" smtClean="0"/>
              <a:t>11/11/2015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A1522B3-3B7E-4C8C-A4CB-C9266AC391EF}" type="slidenum">
              <a:rPr lang="es-ES" smtClean="0"/>
              <a:t>‹Nº›</a:t>
            </a:fld>
            <a:endParaRPr lang="es-E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CA84800-4F2D-4494-9CBE-187C551BC44C}" type="datetimeFigureOut">
              <a:rPr lang="es-ES" smtClean="0"/>
              <a:t>11/11/2015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A1522B3-3B7E-4C8C-A4CB-C9266AC391EF}"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CA84800-4F2D-4494-9CBE-187C551BC44C}" type="datetimeFigureOut">
              <a:rPr lang="es-ES" smtClean="0"/>
              <a:t>11/11/2015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A1522B3-3B7E-4C8C-A4CB-C9266AC391EF}"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CA84800-4F2D-4494-9CBE-187C551BC44C}" type="datetimeFigureOut">
              <a:rPr lang="es-ES" smtClean="0"/>
              <a:t>11/11/2015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A1522B3-3B7E-4C8C-A4CB-C9266AC391EF}" type="slidenum">
              <a:rPr lang="es-ES" smtClean="0"/>
              <a:t>‹Nº›</a:t>
            </a:fld>
            <a:endParaRPr lang="es-E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CA84800-4F2D-4494-9CBE-187C551BC44C}" type="datetimeFigureOut">
              <a:rPr lang="es-ES" smtClean="0"/>
              <a:t>11/11/2015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A1522B3-3B7E-4C8C-A4CB-C9266AC391EF}"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FCA84800-4F2D-4494-9CBE-187C551BC44C}" type="datetimeFigureOut">
              <a:rPr lang="es-ES" smtClean="0"/>
              <a:t>11/11/2015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A1522B3-3B7E-4C8C-A4CB-C9266AC391EF}"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FCA84800-4F2D-4494-9CBE-187C551BC44C}" type="datetimeFigureOut">
              <a:rPr lang="es-ES" smtClean="0"/>
              <a:t>11/11/2015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3A1522B3-3B7E-4C8C-A4CB-C9266AC391EF}"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FCA84800-4F2D-4494-9CBE-187C551BC44C}" type="datetimeFigureOut">
              <a:rPr lang="es-ES" smtClean="0"/>
              <a:t>11/11/2015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3A1522B3-3B7E-4C8C-A4CB-C9266AC391EF}"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CA84800-4F2D-4494-9CBE-187C551BC44C}" type="datetimeFigureOut">
              <a:rPr lang="es-ES" smtClean="0"/>
              <a:t>11/11/2015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3A1522B3-3B7E-4C8C-A4CB-C9266AC391EF}"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CA84800-4F2D-4494-9CBE-187C551BC44C}" type="datetimeFigureOut">
              <a:rPr lang="es-ES" smtClean="0"/>
              <a:t>11/11/2015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A1522B3-3B7E-4C8C-A4CB-C9266AC391EF}"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CA84800-4F2D-4494-9CBE-187C551BC44C}" type="datetimeFigureOut">
              <a:rPr lang="es-ES" smtClean="0"/>
              <a:t>11/11/2015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A1522B3-3B7E-4C8C-A4CB-C9266AC391EF}"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A84800-4F2D-4494-9CBE-187C551BC44C}" type="datetimeFigureOut">
              <a:rPr lang="es-ES" smtClean="0"/>
              <a:t>11/11/2015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1522B3-3B7E-4C8C-A4CB-C9266AC391EF}"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mapcom.es/" TargetMode="External"/><Relationship Id="rId2" Type="http://schemas.openxmlformats.org/officeDocument/2006/relationships/hyperlink" Target="mailto:msdiego@ucm.es" TargetMode="Externa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proacceso.org/los-diez-principios" TargetMode="Externa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95536" y="1268760"/>
            <a:ext cx="8046032" cy="2952328"/>
          </a:xfrm>
        </p:spPr>
        <p:txBody>
          <a:bodyPr>
            <a:normAutofit fontScale="90000"/>
          </a:bodyPr>
          <a:lstStyle/>
          <a:p>
            <a:r>
              <a:rPr lang="es-ES" dirty="0" smtClean="0"/>
              <a:t>“</a:t>
            </a:r>
            <a:r>
              <a:rPr lang="es-ES" b="1" i="1" dirty="0"/>
              <a:t>Transparencia y Opacidad en el acceso a la información sobre la investigación financiada por Concurso Público</a:t>
            </a:r>
            <a:r>
              <a:rPr lang="es-ES" dirty="0"/>
              <a:t>”</a:t>
            </a:r>
            <a:br>
              <a:rPr lang="es-ES" dirty="0"/>
            </a:br>
            <a:endParaRPr lang="es-ES" dirty="0"/>
          </a:p>
        </p:txBody>
      </p:sp>
      <p:sp>
        <p:nvSpPr>
          <p:cNvPr id="3" name="2 Subtítulo"/>
          <p:cNvSpPr>
            <a:spLocks noGrp="1"/>
          </p:cNvSpPr>
          <p:nvPr>
            <p:ph type="subTitle" idx="1"/>
          </p:nvPr>
        </p:nvSpPr>
        <p:spPr>
          <a:xfrm>
            <a:off x="0" y="3933056"/>
            <a:ext cx="8892480" cy="2569840"/>
          </a:xfrm>
        </p:spPr>
        <p:txBody>
          <a:bodyPr>
            <a:normAutofit/>
          </a:bodyPr>
          <a:lstStyle/>
          <a:p>
            <a:pPr marL="274320" indent="-274320">
              <a:buClr>
                <a:schemeClr val="accent1"/>
              </a:buClr>
              <a:buSzPct val="85000"/>
              <a:defRPr/>
            </a:pPr>
            <a:endParaRPr lang="es-ES" sz="3600" b="1" i="1" dirty="0">
              <a:solidFill>
                <a:srgbClr val="2A5AC4"/>
              </a:solidFill>
            </a:endParaRPr>
          </a:p>
          <a:p>
            <a:pPr marL="274320" indent="-274320" algn="r">
              <a:buClr>
                <a:schemeClr val="accent1"/>
              </a:buClr>
              <a:buSzPct val="85000"/>
              <a:defRPr/>
            </a:pPr>
            <a:r>
              <a:rPr lang="es-ES" sz="2400" b="1" i="1" dirty="0">
                <a:solidFill>
                  <a:srgbClr val="2A5AC4"/>
                </a:solidFill>
              </a:rPr>
              <a:t>Prof. Dr. Manuel Sánchez de </a:t>
            </a:r>
            <a:r>
              <a:rPr lang="es-ES" sz="2400" b="1" i="1" dirty="0" smtClean="0">
                <a:solidFill>
                  <a:srgbClr val="2A5AC4"/>
                </a:solidFill>
              </a:rPr>
              <a:t>Diego Fernández </a:t>
            </a:r>
            <a:r>
              <a:rPr lang="es-ES" sz="2400" b="1" i="1" dirty="0">
                <a:solidFill>
                  <a:srgbClr val="2A5AC4"/>
                </a:solidFill>
              </a:rPr>
              <a:t>de la Riva</a:t>
            </a:r>
          </a:p>
          <a:p>
            <a:pPr marL="274320" indent="-274320" algn="r">
              <a:buClr>
                <a:schemeClr val="accent1"/>
              </a:buClr>
              <a:buSzPct val="85000"/>
              <a:defRPr/>
            </a:pPr>
            <a:r>
              <a:rPr lang="es-ES" sz="2000" b="1" dirty="0">
                <a:solidFill>
                  <a:schemeClr val="accent5">
                    <a:lumMod val="75000"/>
                  </a:schemeClr>
                </a:solidFill>
                <a:hlinkClick r:id="rId2"/>
              </a:rPr>
              <a:t>msdiego@ucm.es</a:t>
            </a:r>
            <a:endParaRPr lang="es-ES" sz="2000" b="1" dirty="0">
              <a:solidFill>
                <a:schemeClr val="accent5">
                  <a:lumMod val="75000"/>
                </a:schemeClr>
              </a:solidFill>
            </a:endParaRPr>
          </a:p>
          <a:p>
            <a:pPr marL="274320" indent="-274320" algn="r">
              <a:spcBef>
                <a:spcPts val="0"/>
              </a:spcBef>
              <a:buClr>
                <a:schemeClr val="accent1"/>
              </a:buClr>
              <a:buSzPct val="85000"/>
              <a:defRPr/>
            </a:pPr>
            <a:r>
              <a:rPr lang="es-ES" sz="2000" i="1" dirty="0" smtClean="0">
                <a:solidFill>
                  <a:srgbClr val="2A5AC4"/>
                </a:solidFill>
              </a:rPr>
              <a:t>Universidad Complutense de Madrid</a:t>
            </a:r>
            <a:r>
              <a:rPr lang="es-ES" sz="2000" i="1" dirty="0">
                <a:solidFill>
                  <a:srgbClr val="2A5AC4"/>
                </a:solidFill>
              </a:rPr>
              <a:t/>
            </a:r>
            <a:br>
              <a:rPr lang="es-ES" sz="2000" i="1" dirty="0">
                <a:solidFill>
                  <a:srgbClr val="2A5AC4"/>
                </a:solidFill>
              </a:rPr>
            </a:br>
            <a:r>
              <a:rPr lang="es-ES" sz="2000" i="1" dirty="0" smtClean="0">
                <a:solidFill>
                  <a:srgbClr val="2A5AC4"/>
                </a:solidFill>
              </a:rPr>
              <a:t>Coalición </a:t>
            </a:r>
            <a:r>
              <a:rPr lang="es-ES" sz="2000" i="1" dirty="0">
                <a:solidFill>
                  <a:srgbClr val="2A5AC4"/>
                </a:solidFill>
              </a:rPr>
              <a:t>Pro </a:t>
            </a:r>
            <a:r>
              <a:rPr lang="es-ES" sz="2000" i="1" dirty="0" smtClean="0">
                <a:solidFill>
                  <a:srgbClr val="2A5AC4"/>
                </a:solidFill>
              </a:rPr>
              <a:t>Acceso</a:t>
            </a:r>
          </a:p>
          <a:p>
            <a:pPr marL="274320" indent="-274320" algn="r">
              <a:spcBef>
                <a:spcPts val="0"/>
              </a:spcBef>
              <a:buClr>
                <a:schemeClr val="accent1"/>
              </a:buClr>
              <a:buSzPct val="85000"/>
              <a:defRPr/>
            </a:pPr>
            <a:r>
              <a:rPr lang="es-ES" sz="2000" i="1" dirty="0" err="1" smtClean="0">
                <a:solidFill>
                  <a:srgbClr val="2A5AC4"/>
                </a:solidFill>
              </a:rPr>
              <a:t>ACREDITRA</a:t>
            </a:r>
            <a:endParaRPr lang="es-ES" sz="2000" i="1" dirty="0">
              <a:solidFill>
                <a:srgbClr val="2A5AC4"/>
              </a:solidFill>
            </a:endParaRPr>
          </a:p>
          <a:p>
            <a:endParaRPr lang="es-ES" dirty="0"/>
          </a:p>
        </p:txBody>
      </p:sp>
      <p:pic>
        <p:nvPicPr>
          <p:cNvPr id="1026" name="Picture 2" descr="Presentació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437" y="268016"/>
            <a:ext cx="1619250" cy="857250"/>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683568" y="40492"/>
            <a:ext cx="9144000" cy="369332"/>
          </a:xfrm>
          <a:prstGeom prst="rect">
            <a:avLst/>
          </a:prstGeom>
        </p:spPr>
        <p:txBody>
          <a:bodyPr wrap="square">
            <a:spAutoFit/>
          </a:bodyPr>
          <a:lstStyle/>
          <a:p>
            <a:pPr algn="ctr"/>
            <a:r>
              <a:rPr lang="es-ES" b="1" dirty="0"/>
              <a:t>II Congreso Nacional de Metodología de la Investigación en Comunicación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 name="Picture 10" descr="http://gobiernotransparente.com/wp-content/uploads/2015/02/transparenciainternacional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1" y="5085185"/>
            <a:ext cx="3491880" cy="1302058"/>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457200" y="116632"/>
            <a:ext cx="8229600" cy="1143000"/>
          </a:xfrm>
        </p:spPr>
        <p:txBody>
          <a:bodyPr/>
          <a:lstStyle/>
          <a:p>
            <a:r>
              <a:rPr lang="es-ES" dirty="0" smtClean="0"/>
              <a:t> El porqué de la Transparencia</a:t>
            </a:r>
            <a:endParaRPr lang="es-ES" dirty="0"/>
          </a:p>
        </p:txBody>
      </p:sp>
      <p:sp>
        <p:nvSpPr>
          <p:cNvPr id="3" name="Marcador de contenido 2"/>
          <p:cNvSpPr>
            <a:spLocks noGrp="1"/>
          </p:cNvSpPr>
          <p:nvPr>
            <p:ph idx="1"/>
          </p:nvPr>
        </p:nvSpPr>
        <p:spPr>
          <a:xfrm>
            <a:off x="179512" y="1017030"/>
            <a:ext cx="8507288" cy="1291282"/>
          </a:xfrm>
        </p:spPr>
        <p:txBody>
          <a:bodyPr>
            <a:normAutofit/>
          </a:bodyPr>
          <a:lstStyle/>
          <a:p>
            <a:pPr marL="0" indent="0">
              <a:buNone/>
            </a:pPr>
            <a:r>
              <a:rPr lang="es-ES" dirty="0" smtClean="0"/>
              <a:t>..parece ser la </a:t>
            </a:r>
            <a:r>
              <a:rPr lang="es-ES" b="1" dirty="0" smtClean="0"/>
              <a:t>varita mágica </a:t>
            </a:r>
            <a:r>
              <a:rPr lang="es-ES" dirty="0" smtClean="0"/>
              <a:t>que todo lo soluciona:</a:t>
            </a:r>
          </a:p>
          <a:p>
            <a:pPr>
              <a:lnSpc>
                <a:spcPct val="90000"/>
              </a:lnSpc>
            </a:pPr>
            <a:endParaRPr lang="es-ES" altLang="es-ES" sz="2800" dirty="0" smtClean="0"/>
          </a:p>
          <a:p>
            <a:pPr lvl="1"/>
            <a:endParaRPr lang="es-ES" dirty="0" smtClean="0"/>
          </a:p>
          <a:p>
            <a:pPr lvl="1"/>
            <a:endParaRPr lang="es-ES" dirty="0"/>
          </a:p>
        </p:txBody>
      </p:sp>
      <p:pic>
        <p:nvPicPr>
          <p:cNvPr id="3074" name="Picture 2" descr="https://encrypted-tbn1.gstatic.com/images?q=tbn:ANd9GcRXgSbaeNkVgNZ9zaZd4-nK7rIYGdzphJ3YGS8RHc-v9Jd6YMwMYUwz5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9" y="3356992"/>
            <a:ext cx="1151537" cy="1468211"/>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1118132" y="2308313"/>
            <a:ext cx="7846356" cy="4973669"/>
          </a:xfrm>
          <a:prstGeom prst="rect">
            <a:avLst/>
          </a:prstGeom>
          <a:noFill/>
        </p:spPr>
        <p:txBody>
          <a:bodyPr wrap="square" rtlCol="0">
            <a:spAutoFit/>
          </a:bodyPr>
          <a:lstStyle/>
          <a:p>
            <a:pPr marL="342900" indent="-342900">
              <a:lnSpc>
                <a:spcPct val="90000"/>
              </a:lnSpc>
              <a:spcAft>
                <a:spcPts val="600"/>
              </a:spcAft>
              <a:buFont typeface="Arial" panose="020B0604020202020204" pitchFamily="34" charset="0"/>
              <a:buChar char="•"/>
            </a:pPr>
            <a:r>
              <a:rPr lang="es-ES" altLang="es-ES" sz="3200" dirty="0"/>
              <a:t>Medio para luchar contra la corrupción</a:t>
            </a:r>
          </a:p>
          <a:p>
            <a:pPr marL="342900" indent="-342900">
              <a:lnSpc>
                <a:spcPct val="90000"/>
              </a:lnSpc>
              <a:spcAft>
                <a:spcPts val="600"/>
              </a:spcAft>
              <a:buFont typeface="Arial" panose="020B0604020202020204" pitchFamily="34" charset="0"/>
              <a:buChar char="•"/>
            </a:pPr>
            <a:r>
              <a:rPr lang="es-ES" altLang="es-ES" sz="3200" dirty="0" smtClean="0"/>
              <a:t>Recupera </a:t>
            </a:r>
            <a:r>
              <a:rPr lang="es-ES" altLang="es-ES" sz="3200" dirty="0"/>
              <a:t>la confianza de los </a:t>
            </a:r>
            <a:r>
              <a:rPr lang="es-ES" altLang="es-ES" sz="3200" dirty="0" smtClean="0"/>
              <a:t>ciudadanos</a:t>
            </a:r>
            <a:endParaRPr lang="es-ES" altLang="es-ES" sz="3200" dirty="0"/>
          </a:p>
          <a:p>
            <a:pPr marL="342900" indent="-342900">
              <a:lnSpc>
                <a:spcPct val="90000"/>
              </a:lnSpc>
              <a:spcAft>
                <a:spcPts val="600"/>
              </a:spcAft>
              <a:buFont typeface="Arial" panose="020B0604020202020204" pitchFamily="34" charset="0"/>
              <a:buChar char="•"/>
            </a:pPr>
            <a:r>
              <a:rPr lang="es-ES" altLang="es-ES" sz="3200" dirty="0" smtClean="0"/>
              <a:t>Relegitima </a:t>
            </a:r>
            <a:r>
              <a:rPr lang="es-ES" altLang="es-ES" sz="3200" dirty="0"/>
              <a:t>el </a:t>
            </a:r>
            <a:r>
              <a:rPr lang="es-ES" altLang="es-ES" sz="3200" dirty="0" smtClean="0"/>
              <a:t>poder</a:t>
            </a:r>
            <a:endParaRPr lang="es-ES" altLang="es-ES" sz="3200" dirty="0"/>
          </a:p>
          <a:p>
            <a:pPr marL="342900" indent="-342900">
              <a:lnSpc>
                <a:spcPct val="90000"/>
              </a:lnSpc>
              <a:spcAft>
                <a:spcPts val="600"/>
              </a:spcAft>
              <a:buFont typeface="Arial" panose="020B0604020202020204" pitchFamily="34" charset="0"/>
              <a:buChar char="•"/>
            </a:pPr>
            <a:r>
              <a:rPr lang="es-ES" altLang="es-ES" sz="3200" dirty="0" smtClean="0"/>
              <a:t>Moderniza las Administraciones Públicas</a:t>
            </a:r>
            <a:endParaRPr lang="es-ES" altLang="es-ES" sz="3200" dirty="0"/>
          </a:p>
          <a:p>
            <a:pPr marL="342900" indent="-342900">
              <a:lnSpc>
                <a:spcPct val="90000"/>
              </a:lnSpc>
              <a:spcAft>
                <a:spcPts val="600"/>
              </a:spcAft>
              <a:buFont typeface="Arial" panose="020B0604020202020204" pitchFamily="34" charset="0"/>
              <a:buChar char="•"/>
            </a:pPr>
            <a:r>
              <a:rPr lang="es-ES" altLang="es-ES" sz="3200" dirty="0" smtClean="0"/>
              <a:t>Mejora </a:t>
            </a:r>
            <a:r>
              <a:rPr lang="es-ES" altLang="es-ES" sz="3200" dirty="0"/>
              <a:t>la gestión pública</a:t>
            </a:r>
          </a:p>
          <a:p>
            <a:pPr marL="342900" indent="-342900">
              <a:lnSpc>
                <a:spcPct val="90000"/>
              </a:lnSpc>
              <a:spcAft>
                <a:spcPts val="600"/>
              </a:spcAft>
              <a:buFont typeface="Arial" panose="020B0604020202020204" pitchFamily="34" charset="0"/>
              <a:buChar char="•"/>
            </a:pPr>
            <a:r>
              <a:rPr lang="es-ES" altLang="es-ES" sz="3200" dirty="0" smtClean="0"/>
              <a:t>Permite </a:t>
            </a:r>
            <a:r>
              <a:rPr lang="es-ES" altLang="es-ES" sz="3200" dirty="0"/>
              <a:t>la reutilización de la información </a:t>
            </a:r>
            <a:r>
              <a:rPr lang="es-ES" altLang="es-ES" sz="3200" dirty="0" smtClean="0"/>
              <a:t>pública</a:t>
            </a:r>
          </a:p>
          <a:p>
            <a:pPr marL="342900" indent="-342900">
              <a:lnSpc>
                <a:spcPct val="90000"/>
              </a:lnSpc>
              <a:spcAft>
                <a:spcPts val="600"/>
              </a:spcAft>
              <a:buFont typeface="Arial" panose="020B0604020202020204" pitchFamily="34" charset="0"/>
              <a:buChar char="•"/>
            </a:pPr>
            <a:r>
              <a:rPr lang="es-ES" altLang="es-ES" sz="3200" dirty="0" smtClean="0"/>
              <a:t>Aparecer bien en los </a:t>
            </a:r>
            <a:r>
              <a:rPr lang="es-ES" altLang="es-ES" sz="3200" i="1" dirty="0" smtClean="0"/>
              <a:t>rankings</a:t>
            </a:r>
          </a:p>
          <a:p>
            <a:pPr marL="342900" indent="-342900">
              <a:lnSpc>
                <a:spcPct val="90000"/>
              </a:lnSpc>
              <a:spcAft>
                <a:spcPts val="600"/>
              </a:spcAft>
              <a:buFont typeface="Arial" panose="020B0604020202020204" pitchFamily="34" charset="0"/>
              <a:buChar char="•"/>
            </a:pPr>
            <a:r>
              <a:rPr lang="es-ES" altLang="es-ES" sz="3200" dirty="0" smtClean="0"/>
              <a:t>Cumplir compromisos internacionales. . .	</a:t>
            </a:r>
          </a:p>
          <a:p>
            <a:endParaRPr lang="es-ES" dirty="0"/>
          </a:p>
        </p:txBody>
      </p:sp>
    </p:spTree>
    <p:extLst>
      <p:ext uri="{BB962C8B-B14F-4D97-AF65-F5344CB8AC3E}">
        <p14:creationId xmlns:p14="http://schemas.microsoft.com/office/powerpoint/2010/main" val="1382546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 calcmode="lin" valueType="num">
                                      <p:cBhvr>
                                        <p:cTn id="17" dur="500" fill="hold"/>
                                        <p:tgtEl>
                                          <p:spTgt spid="3074"/>
                                        </p:tgtEl>
                                        <p:attrNameLst>
                                          <p:attrName>ppt_w</p:attrName>
                                        </p:attrNameLst>
                                      </p:cBhvr>
                                      <p:tavLst>
                                        <p:tav tm="0">
                                          <p:val>
                                            <p:fltVal val="0"/>
                                          </p:val>
                                        </p:tav>
                                        <p:tav tm="100000">
                                          <p:val>
                                            <p:strVal val="#ppt_w"/>
                                          </p:val>
                                        </p:tav>
                                      </p:tavLst>
                                    </p:anim>
                                    <p:anim calcmode="lin" valueType="num">
                                      <p:cBhvr>
                                        <p:cTn id="18" dur="500" fill="hold"/>
                                        <p:tgtEl>
                                          <p:spTgt spid="3074"/>
                                        </p:tgtEl>
                                        <p:attrNameLst>
                                          <p:attrName>ppt_h</p:attrName>
                                        </p:attrNameLst>
                                      </p:cBhvr>
                                      <p:tavLst>
                                        <p:tav tm="0">
                                          <p:val>
                                            <p:fltVal val="0"/>
                                          </p:val>
                                        </p:tav>
                                        <p:tav tm="100000">
                                          <p:val>
                                            <p:strVal val="#ppt_h"/>
                                          </p:val>
                                        </p:tav>
                                      </p:tavLst>
                                    </p:anim>
                                    <p:animEffect transition="in" filter="fade">
                                      <p:cBhvr>
                                        <p:cTn id="19" dur="500"/>
                                        <p:tgtEl>
                                          <p:spTgt spid="3074"/>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5" fill="hold" grpId="0"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randombar(vertical)">
                                      <p:cBhvr>
                                        <p:cTn id="24" dur="500"/>
                                        <p:tgtEl>
                                          <p:spTgt spid="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5" fill="hold" grpId="0"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randombar(vertical)">
                                      <p:cBhvr>
                                        <p:cTn id="29" dur="500"/>
                                        <p:tgtEl>
                                          <p:spTgt spid="4">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5" fill="hold" grpId="0" nodeType="clickEffect">
                                  <p:stCondLst>
                                    <p:cond delay="0"/>
                                  </p:stCondLst>
                                  <p:childTnLst>
                                    <p:set>
                                      <p:cBhvr>
                                        <p:cTn id="33" dur="1" fill="hold">
                                          <p:stCondLst>
                                            <p:cond delay="0"/>
                                          </p:stCondLst>
                                        </p:cTn>
                                        <p:tgtEl>
                                          <p:spTgt spid="4">
                                            <p:txEl>
                                              <p:pRg st="2" end="2"/>
                                            </p:txEl>
                                          </p:spTgt>
                                        </p:tgtEl>
                                        <p:attrNameLst>
                                          <p:attrName>style.visibility</p:attrName>
                                        </p:attrNameLst>
                                      </p:cBhvr>
                                      <p:to>
                                        <p:strVal val="visible"/>
                                      </p:to>
                                    </p:set>
                                    <p:animEffect transition="in" filter="randombar(vertical)">
                                      <p:cBhvr>
                                        <p:cTn id="34" dur="500"/>
                                        <p:tgtEl>
                                          <p:spTgt spid="4">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5" fill="hold" grpId="0"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Effect transition="in" filter="randombar(vertical)">
                                      <p:cBhvr>
                                        <p:cTn id="39" dur="500"/>
                                        <p:tgtEl>
                                          <p:spTgt spid="4">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5" fill="hold" grpId="0" nodeType="clickEffect">
                                  <p:stCondLst>
                                    <p:cond delay="0"/>
                                  </p:stCondLst>
                                  <p:childTnLst>
                                    <p:set>
                                      <p:cBhvr>
                                        <p:cTn id="43" dur="1" fill="hold">
                                          <p:stCondLst>
                                            <p:cond delay="0"/>
                                          </p:stCondLst>
                                        </p:cTn>
                                        <p:tgtEl>
                                          <p:spTgt spid="4">
                                            <p:txEl>
                                              <p:pRg st="4" end="4"/>
                                            </p:txEl>
                                          </p:spTgt>
                                        </p:tgtEl>
                                        <p:attrNameLst>
                                          <p:attrName>style.visibility</p:attrName>
                                        </p:attrNameLst>
                                      </p:cBhvr>
                                      <p:to>
                                        <p:strVal val="visible"/>
                                      </p:to>
                                    </p:set>
                                    <p:animEffect transition="in" filter="randombar(vertical)">
                                      <p:cBhvr>
                                        <p:cTn id="44" dur="500"/>
                                        <p:tgtEl>
                                          <p:spTgt spid="4">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5" fill="hold" grpId="0" nodeType="clickEffect">
                                  <p:stCondLst>
                                    <p:cond delay="0"/>
                                  </p:stCondLst>
                                  <p:childTnLst>
                                    <p:set>
                                      <p:cBhvr>
                                        <p:cTn id="48" dur="1" fill="hold">
                                          <p:stCondLst>
                                            <p:cond delay="0"/>
                                          </p:stCondLst>
                                        </p:cTn>
                                        <p:tgtEl>
                                          <p:spTgt spid="4">
                                            <p:txEl>
                                              <p:pRg st="5" end="5"/>
                                            </p:txEl>
                                          </p:spTgt>
                                        </p:tgtEl>
                                        <p:attrNameLst>
                                          <p:attrName>style.visibility</p:attrName>
                                        </p:attrNameLst>
                                      </p:cBhvr>
                                      <p:to>
                                        <p:strVal val="visible"/>
                                      </p:to>
                                    </p:set>
                                    <p:animEffect transition="in" filter="randombar(vertical)">
                                      <p:cBhvr>
                                        <p:cTn id="49" dur="500"/>
                                        <p:tgtEl>
                                          <p:spTgt spid="4">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5" fill="hold" grpId="0" nodeType="clickEffect">
                                  <p:stCondLst>
                                    <p:cond delay="0"/>
                                  </p:stCondLst>
                                  <p:childTnLst>
                                    <p:set>
                                      <p:cBhvr>
                                        <p:cTn id="53" dur="1" fill="hold">
                                          <p:stCondLst>
                                            <p:cond delay="0"/>
                                          </p:stCondLst>
                                        </p:cTn>
                                        <p:tgtEl>
                                          <p:spTgt spid="4">
                                            <p:txEl>
                                              <p:pRg st="6" end="6"/>
                                            </p:txEl>
                                          </p:spTgt>
                                        </p:tgtEl>
                                        <p:attrNameLst>
                                          <p:attrName>style.visibility</p:attrName>
                                        </p:attrNameLst>
                                      </p:cBhvr>
                                      <p:to>
                                        <p:strVal val="visible"/>
                                      </p:to>
                                    </p:set>
                                    <p:animEffect transition="in" filter="randombar(vertical)">
                                      <p:cBhvr>
                                        <p:cTn id="54" dur="500"/>
                                        <p:tgtEl>
                                          <p:spTgt spid="4">
                                            <p:txEl>
                                              <p:pRg st="6" end="6"/>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5" fill="hold" grpId="0" nodeType="clickEffect">
                                  <p:stCondLst>
                                    <p:cond delay="0"/>
                                  </p:stCondLst>
                                  <p:childTnLst>
                                    <p:set>
                                      <p:cBhvr>
                                        <p:cTn id="58" dur="1" fill="hold">
                                          <p:stCondLst>
                                            <p:cond delay="0"/>
                                          </p:stCondLst>
                                        </p:cTn>
                                        <p:tgtEl>
                                          <p:spTgt spid="4">
                                            <p:txEl>
                                              <p:pRg st="7" end="7"/>
                                            </p:txEl>
                                          </p:spTgt>
                                        </p:tgtEl>
                                        <p:attrNameLst>
                                          <p:attrName>style.visibility</p:attrName>
                                        </p:attrNameLst>
                                      </p:cBhvr>
                                      <p:to>
                                        <p:strVal val="visible"/>
                                      </p:to>
                                    </p:set>
                                    <p:animEffect transition="in" filter="randombar(vertical)">
                                      <p:cBhvr>
                                        <p:cTn id="59" dur="500"/>
                                        <p:tgtEl>
                                          <p:spTgt spid="4">
                                            <p:txEl>
                                              <p:pRg st="7" end="7"/>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30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bldLvl="2"/>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9987" name="Rectangle 3"/>
          <p:cNvSpPr>
            <a:spLocks noGrp="1" noChangeArrowheads="1"/>
          </p:cNvSpPr>
          <p:nvPr>
            <p:ph sz="quarter" idx="1"/>
          </p:nvPr>
        </p:nvSpPr>
        <p:spPr>
          <a:xfrm>
            <a:off x="0" y="820274"/>
            <a:ext cx="9144000" cy="4768966"/>
          </a:xfrm>
        </p:spPr>
        <p:txBody>
          <a:bodyPr>
            <a:noAutofit/>
          </a:bodyPr>
          <a:lstStyle/>
          <a:p>
            <a:pPr>
              <a:lnSpc>
                <a:spcPts val="2700"/>
              </a:lnSpc>
            </a:pPr>
            <a:r>
              <a:rPr lang="es-ES" sz="2800" dirty="0"/>
              <a:t>Lucha contra la corrupción</a:t>
            </a:r>
          </a:p>
          <a:p>
            <a:pPr>
              <a:lnSpc>
                <a:spcPts val="2700"/>
              </a:lnSpc>
            </a:pPr>
            <a:r>
              <a:rPr lang="es-ES" sz="2800" dirty="0"/>
              <a:t>Relación de confianza entre gobierno y gobernados. Legitimidad</a:t>
            </a:r>
          </a:p>
          <a:p>
            <a:pPr eaLnBrk="1" hangingPunct="1">
              <a:lnSpc>
                <a:spcPts val="2700"/>
              </a:lnSpc>
            </a:pPr>
            <a:r>
              <a:rPr lang="es-ES" sz="2800" dirty="0" smtClean="0"/>
              <a:t>Modernización de la Administración Pública</a:t>
            </a:r>
          </a:p>
          <a:p>
            <a:pPr eaLnBrk="1" hangingPunct="1">
              <a:lnSpc>
                <a:spcPts val="2700"/>
              </a:lnSpc>
            </a:pPr>
            <a:r>
              <a:rPr lang="es-ES" sz="2800" dirty="0" smtClean="0"/>
              <a:t>Gestión pública más eficaz y eficiente</a:t>
            </a:r>
          </a:p>
          <a:p>
            <a:pPr>
              <a:lnSpc>
                <a:spcPts val="2700"/>
              </a:lnSpc>
            </a:pPr>
            <a:r>
              <a:rPr lang="es-ES" sz="2800" dirty="0"/>
              <a:t>Una cuestión económica</a:t>
            </a:r>
          </a:p>
          <a:p>
            <a:pPr eaLnBrk="1" hangingPunct="1">
              <a:lnSpc>
                <a:spcPts val="2700"/>
              </a:lnSpc>
            </a:pPr>
            <a:r>
              <a:rPr lang="es-ES" sz="2800" dirty="0" smtClean="0"/>
              <a:t>Permitir la reutilización de la información pública</a:t>
            </a:r>
          </a:p>
          <a:p>
            <a:pPr>
              <a:lnSpc>
                <a:spcPts val="2700"/>
              </a:lnSpc>
            </a:pPr>
            <a:r>
              <a:rPr lang="es-ES" sz="2800" dirty="0"/>
              <a:t>Está bien vista</a:t>
            </a:r>
          </a:p>
          <a:p>
            <a:pPr eaLnBrk="1" hangingPunct="1">
              <a:lnSpc>
                <a:spcPts val="2700"/>
              </a:lnSpc>
            </a:pPr>
            <a:r>
              <a:rPr lang="es-ES" sz="2800" dirty="0" smtClean="0"/>
              <a:t>“Ética pública”</a:t>
            </a:r>
            <a:r>
              <a:rPr lang="es-ES" sz="2800" dirty="0" smtClean="0">
                <a:sym typeface="Wingdings" pitchFamily="2" charset="2"/>
              </a:rPr>
              <a:t> el servidor público</a:t>
            </a:r>
          </a:p>
          <a:p>
            <a:pPr eaLnBrk="1" hangingPunct="1">
              <a:lnSpc>
                <a:spcPts val="2700"/>
              </a:lnSpc>
            </a:pPr>
            <a:r>
              <a:rPr lang="es-ES" sz="2800" dirty="0" smtClean="0">
                <a:sym typeface="Wingdings" pitchFamily="2" charset="2"/>
              </a:rPr>
              <a:t>Cumplir con los estándares de transparencia internacional, </a:t>
            </a:r>
            <a:r>
              <a:rPr lang="es-ES" sz="2800" i="1" dirty="0" smtClean="0">
                <a:sym typeface="Wingdings" pitchFamily="2" charset="2"/>
              </a:rPr>
              <a:t>rankings</a:t>
            </a:r>
            <a:r>
              <a:rPr lang="es-ES" sz="2800" dirty="0" smtClean="0">
                <a:sym typeface="Wingdings" pitchFamily="2" charset="2"/>
              </a:rPr>
              <a:t>…</a:t>
            </a:r>
            <a:endParaRPr lang="es-ES" sz="2800" dirty="0" smtClean="0"/>
          </a:p>
        </p:txBody>
      </p:sp>
      <p:sp>
        <p:nvSpPr>
          <p:cNvPr id="33796" name="Rectangle 6"/>
          <p:cNvSpPr>
            <a:spLocks noChangeArrowheads="1"/>
          </p:cNvSpPr>
          <p:nvPr/>
        </p:nvSpPr>
        <p:spPr bwMode="auto">
          <a:xfrm>
            <a:off x="0" y="6526213"/>
            <a:ext cx="539750" cy="331787"/>
          </a:xfrm>
          <a:prstGeom prst="rect">
            <a:avLst/>
          </a:prstGeom>
          <a:noFill/>
          <a:ln w="9525">
            <a:noFill/>
            <a:miter lim="800000"/>
            <a:headEnd/>
            <a:tailEnd/>
          </a:ln>
        </p:spPr>
        <p:txBody>
          <a:bodyPr/>
          <a:lstStyle/>
          <a:p>
            <a:fld id="{CDFC04D5-1253-4A8A-ADF0-D17AA33A9C28}" type="slidenum">
              <a:rPr lang="es-ES" sz="1200" b="1">
                <a:latin typeface="Verdana" pitchFamily="34" charset="0"/>
              </a:rPr>
              <a:pPr/>
              <a:t>11</a:t>
            </a:fld>
            <a:endParaRPr lang="es-ES" sz="1200" b="1">
              <a:latin typeface="Verdana" pitchFamily="34" charset="0"/>
            </a:endParaRPr>
          </a:p>
        </p:txBody>
      </p:sp>
      <p:sp>
        <p:nvSpPr>
          <p:cNvPr id="169995" name="AutoShape 11"/>
          <p:cNvSpPr>
            <a:spLocks noChangeArrowheads="1"/>
          </p:cNvSpPr>
          <p:nvPr/>
        </p:nvSpPr>
        <p:spPr bwMode="auto">
          <a:xfrm>
            <a:off x="4580450" y="4958197"/>
            <a:ext cx="1009650" cy="936452"/>
          </a:xfrm>
          <a:prstGeom prst="downArrow">
            <a:avLst>
              <a:gd name="adj1" fmla="val 50000"/>
              <a:gd name="adj2" fmla="val 30307"/>
            </a:avLst>
          </a:prstGeom>
          <a:solidFill>
            <a:srgbClr val="E4EF79"/>
          </a:solidFill>
          <a:ln w="12700" cap="sq">
            <a:solidFill>
              <a:schemeClr val="tx1"/>
            </a:solidFill>
            <a:miter lim="800000"/>
            <a:headEnd type="none" w="sm" len="sm"/>
            <a:tailEnd type="none" w="sm" len="sm"/>
          </a:ln>
        </p:spPr>
        <p:txBody>
          <a:bodyPr vert="eaVert" wrap="none" anchor="ctr"/>
          <a:lstStyle/>
          <a:p>
            <a:endParaRPr lang="es-ES">
              <a:latin typeface="Calibri" pitchFamily="34" charset="0"/>
            </a:endParaRPr>
          </a:p>
        </p:txBody>
      </p:sp>
      <p:sp>
        <p:nvSpPr>
          <p:cNvPr id="169996" name="Rectangle 12"/>
          <p:cNvSpPr>
            <a:spLocks noChangeArrowheads="1"/>
          </p:cNvSpPr>
          <p:nvPr/>
        </p:nvSpPr>
        <p:spPr bwMode="auto">
          <a:xfrm>
            <a:off x="727587" y="5748599"/>
            <a:ext cx="7705725" cy="1079500"/>
          </a:xfrm>
          <a:prstGeom prst="rect">
            <a:avLst/>
          </a:prstGeom>
          <a:noFill/>
          <a:ln w="9525">
            <a:noFill/>
            <a:miter lim="800000"/>
            <a:headEnd/>
            <a:tailEnd/>
          </a:ln>
        </p:spPr>
        <p:txBody>
          <a:bodyPr/>
          <a:lstStyle/>
          <a:p>
            <a:pPr marL="342900" indent="-342900" algn="ctr" eaLnBrk="0" hangingPunct="0">
              <a:spcBef>
                <a:spcPct val="20000"/>
              </a:spcBef>
              <a:buClr>
                <a:srgbClr val="3A5047"/>
              </a:buClr>
              <a:buSzPct val="75000"/>
            </a:pPr>
            <a:r>
              <a:rPr kumimoji="1" lang="es-ES" sz="3200" dirty="0"/>
              <a:t>Satisfacer las necesidades de información [pública] del ciudadano </a:t>
            </a:r>
            <a:r>
              <a:rPr kumimoji="1" lang="es-ES" sz="2800" dirty="0">
                <a:sym typeface="Wingdings" pitchFamily="2" charset="2"/>
              </a:rPr>
              <a:t></a:t>
            </a:r>
            <a:endParaRPr kumimoji="1" lang="es-ES" sz="2800" dirty="0"/>
          </a:p>
        </p:txBody>
      </p:sp>
      <p:sp>
        <p:nvSpPr>
          <p:cNvPr id="7" name="6 Título"/>
          <p:cNvSpPr>
            <a:spLocks noGrp="1"/>
          </p:cNvSpPr>
          <p:nvPr>
            <p:ph type="title"/>
          </p:nvPr>
        </p:nvSpPr>
        <p:spPr>
          <a:xfrm>
            <a:off x="465650" y="-322726"/>
            <a:ext cx="8229600" cy="1143000"/>
          </a:xfrm>
        </p:spPr>
        <p:txBody>
          <a:bodyPr>
            <a:normAutofit/>
          </a:bodyPr>
          <a:lstStyle/>
          <a:p>
            <a:r>
              <a:rPr lang="es-ES" dirty="0" smtClean="0"/>
              <a:t>Sirve para  </a:t>
            </a:r>
            <a:endParaRPr lang="es-ES" dirty="0"/>
          </a:p>
        </p:txBody>
      </p:sp>
    </p:spTree>
    <p:extLst>
      <p:ext uri="{BB962C8B-B14F-4D97-AF65-F5344CB8AC3E}">
        <p14:creationId xmlns:p14="http://schemas.microsoft.com/office/powerpoint/2010/main" val="134527103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69987">
                                            <p:txEl>
                                              <p:pRg st="0" end="0"/>
                                            </p:txEl>
                                          </p:spTgt>
                                        </p:tgtEl>
                                        <p:attrNameLst>
                                          <p:attrName>style.visibility</p:attrName>
                                        </p:attrNameLst>
                                      </p:cBhvr>
                                      <p:to>
                                        <p:strVal val="visible"/>
                                      </p:to>
                                    </p:set>
                                    <p:animEffect transition="in" filter="strips(downRight)">
                                      <p:cBhvr>
                                        <p:cTn id="7" dur="500"/>
                                        <p:tgtEl>
                                          <p:spTgt spid="1699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69987">
                                            <p:txEl>
                                              <p:pRg st="1" end="1"/>
                                            </p:txEl>
                                          </p:spTgt>
                                        </p:tgtEl>
                                        <p:attrNameLst>
                                          <p:attrName>style.visibility</p:attrName>
                                        </p:attrNameLst>
                                      </p:cBhvr>
                                      <p:to>
                                        <p:strVal val="visible"/>
                                      </p:to>
                                    </p:set>
                                    <p:animEffect transition="in" filter="strips(downRight)">
                                      <p:cBhvr>
                                        <p:cTn id="12" dur="500"/>
                                        <p:tgtEl>
                                          <p:spTgt spid="1699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69987">
                                            <p:txEl>
                                              <p:pRg st="2" end="2"/>
                                            </p:txEl>
                                          </p:spTgt>
                                        </p:tgtEl>
                                        <p:attrNameLst>
                                          <p:attrName>style.visibility</p:attrName>
                                        </p:attrNameLst>
                                      </p:cBhvr>
                                      <p:to>
                                        <p:strVal val="visible"/>
                                      </p:to>
                                    </p:set>
                                    <p:animEffect transition="in" filter="strips(downRight)">
                                      <p:cBhvr>
                                        <p:cTn id="17" dur="500"/>
                                        <p:tgtEl>
                                          <p:spTgt spid="1699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169987">
                                            <p:txEl>
                                              <p:pRg st="3" end="3"/>
                                            </p:txEl>
                                          </p:spTgt>
                                        </p:tgtEl>
                                        <p:attrNameLst>
                                          <p:attrName>style.visibility</p:attrName>
                                        </p:attrNameLst>
                                      </p:cBhvr>
                                      <p:to>
                                        <p:strVal val="visible"/>
                                      </p:to>
                                    </p:set>
                                    <p:animEffect transition="in" filter="strips(downRight)">
                                      <p:cBhvr>
                                        <p:cTn id="22" dur="500"/>
                                        <p:tgtEl>
                                          <p:spTgt spid="16998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169987">
                                            <p:txEl>
                                              <p:pRg st="4" end="4"/>
                                            </p:txEl>
                                          </p:spTgt>
                                        </p:tgtEl>
                                        <p:attrNameLst>
                                          <p:attrName>style.visibility</p:attrName>
                                        </p:attrNameLst>
                                      </p:cBhvr>
                                      <p:to>
                                        <p:strVal val="visible"/>
                                      </p:to>
                                    </p:set>
                                    <p:animEffect transition="in" filter="strips(downRight)">
                                      <p:cBhvr>
                                        <p:cTn id="27" dur="500"/>
                                        <p:tgtEl>
                                          <p:spTgt spid="16998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169987">
                                            <p:txEl>
                                              <p:pRg st="5" end="5"/>
                                            </p:txEl>
                                          </p:spTgt>
                                        </p:tgtEl>
                                        <p:attrNameLst>
                                          <p:attrName>style.visibility</p:attrName>
                                        </p:attrNameLst>
                                      </p:cBhvr>
                                      <p:to>
                                        <p:strVal val="visible"/>
                                      </p:to>
                                    </p:set>
                                    <p:animEffect transition="in" filter="strips(downRight)">
                                      <p:cBhvr>
                                        <p:cTn id="32" dur="500"/>
                                        <p:tgtEl>
                                          <p:spTgt spid="16998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169987">
                                            <p:txEl>
                                              <p:pRg st="6" end="6"/>
                                            </p:txEl>
                                          </p:spTgt>
                                        </p:tgtEl>
                                        <p:attrNameLst>
                                          <p:attrName>style.visibility</p:attrName>
                                        </p:attrNameLst>
                                      </p:cBhvr>
                                      <p:to>
                                        <p:strVal val="visible"/>
                                      </p:to>
                                    </p:set>
                                    <p:animEffect transition="in" filter="strips(downRight)">
                                      <p:cBhvr>
                                        <p:cTn id="37" dur="500"/>
                                        <p:tgtEl>
                                          <p:spTgt spid="16998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169987">
                                            <p:txEl>
                                              <p:pRg st="7" end="7"/>
                                            </p:txEl>
                                          </p:spTgt>
                                        </p:tgtEl>
                                        <p:attrNameLst>
                                          <p:attrName>style.visibility</p:attrName>
                                        </p:attrNameLst>
                                      </p:cBhvr>
                                      <p:to>
                                        <p:strVal val="visible"/>
                                      </p:to>
                                    </p:set>
                                    <p:animEffect transition="in" filter="strips(downRight)">
                                      <p:cBhvr>
                                        <p:cTn id="42" dur="500"/>
                                        <p:tgtEl>
                                          <p:spTgt spid="16998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grpId="0" nodeType="clickEffect">
                                  <p:stCondLst>
                                    <p:cond delay="0"/>
                                  </p:stCondLst>
                                  <p:childTnLst>
                                    <p:set>
                                      <p:cBhvr>
                                        <p:cTn id="46" dur="1" fill="hold">
                                          <p:stCondLst>
                                            <p:cond delay="0"/>
                                          </p:stCondLst>
                                        </p:cTn>
                                        <p:tgtEl>
                                          <p:spTgt spid="169987">
                                            <p:txEl>
                                              <p:pRg st="8" end="8"/>
                                            </p:txEl>
                                          </p:spTgt>
                                        </p:tgtEl>
                                        <p:attrNameLst>
                                          <p:attrName>style.visibility</p:attrName>
                                        </p:attrNameLst>
                                      </p:cBhvr>
                                      <p:to>
                                        <p:strVal val="visible"/>
                                      </p:to>
                                    </p:set>
                                    <p:animEffect transition="in" filter="strips(downRight)">
                                      <p:cBhvr>
                                        <p:cTn id="47" dur="500"/>
                                        <p:tgtEl>
                                          <p:spTgt spid="16998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69995"/>
                                        </p:tgtEl>
                                        <p:attrNameLst>
                                          <p:attrName>style.visibility</p:attrName>
                                        </p:attrNameLst>
                                      </p:cBhvr>
                                      <p:to>
                                        <p:strVal val="visible"/>
                                      </p:to>
                                    </p:set>
                                    <p:animEffect transition="in" filter="blinds(horizontal)">
                                      <p:cBhvr>
                                        <p:cTn id="52" dur="500"/>
                                        <p:tgtEl>
                                          <p:spTgt spid="169995"/>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3" fill="hold" grpId="0" nodeType="clickEffect">
                                  <p:stCondLst>
                                    <p:cond delay="0"/>
                                  </p:stCondLst>
                                  <p:childTnLst>
                                    <p:set>
                                      <p:cBhvr>
                                        <p:cTn id="56" dur="1" fill="hold">
                                          <p:stCondLst>
                                            <p:cond delay="0"/>
                                          </p:stCondLst>
                                        </p:cTn>
                                        <p:tgtEl>
                                          <p:spTgt spid="169996"/>
                                        </p:tgtEl>
                                        <p:attrNameLst>
                                          <p:attrName>style.visibility</p:attrName>
                                        </p:attrNameLst>
                                      </p:cBhvr>
                                      <p:to>
                                        <p:strVal val="visible"/>
                                      </p:to>
                                    </p:set>
                                    <p:animEffect transition="in" filter="strips(upRight)">
                                      <p:cBhvr>
                                        <p:cTn id="57" dur="500"/>
                                        <p:tgtEl>
                                          <p:spTgt spid="1699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7" grpId="0" build="p"/>
      <p:bldP spid="169995" grpId="0" animBg="1"/>
      <p:bldP spid="169996"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bg1">
            <a:alpha val="0"/>
          </a:schemeClr>
        </a:solidFill>
        <a:effectLst/>
      </p:bgPr>
    </p:bg>
    <p:spTree>
      <p:nvGrpSpPr>
        <p:cNvPr id="1" name=""/>
        <p:cNvGrpSpPr/>
        <p:nvPr/>
      </p:nvGrpSpPr>
      <p:grpSpPr>
        <a:xfrm>
          <a:off x="0" y="0"/>
          <a:ext cx="0" cy="0"/>
          <a:chOff x="0" y="0"/>
          <a:chExt cx="0" cy="0"/>
        </a:xfrm>
      </p:grpSpPr>
      <p:sp>
        <p:nvSpPr>
          <p:cNvPr id="34819" name="Rectangle 4"/>
          <p:cNvSpPr>
            <a:spLocks noChangeArrowheads="1"/>
          </p:cNvSpPr>
          <p:nvPr/>
        </p:nvSpPr>
        <p:spPr bwMode="auto">
          <a:xfrm>
            <a:off x="0" y="6526213"/>
            <a:ext cx="539750" cy="331787"/>
          </a:xfrm>
          <a:prstGeom prst="rect">
            <a:avLst/>
          </a:prstGeom>
          <a:noFill/>
          <a:ln w="9525">
            <a:noFill/>
            <a:miter lim="800000"/>
            <a:headEnd/>
            <a:tailEnd/>
          </a:ln>
        </p:spPr>
        <p:txBody>
          <a:bodyPr/>
          <a:lstStyle/>
          <a:p>
            <a:fld id="{95AB17D7-EC3F-4C08-9B6C-F2156BBF43FF}" type="slidenum">
              <a:rPr lang="es-ES" sz="1200" b="1">
                <a:latin typeface="Verdana" pitchFamily="34" charset="0"/>
              </a:rPr>
              <a:pPr/>
              <a:t>12</a:t>
            </a:fld>
            <a:endParaRPr lang="es-ES" sz="1200" b="1">
              <a:latin typeface="Verdana" pitchFamily="34" charset="0"/>
            </a:endParaRPr>
          </a:p>
        </p:txBody>
      </p:sp>
      <p:sp>
        <p:nvSpPr>
          <p:cNvPr id="179205" name="Text Box 5"/>
          <p:cNvSpPr txBox="1">
            <a:spLocks noChangeArrowheads="1"/>
          </p:cNvSpPr>
          <p:nvPr/>
        </p:nvSpPr>
        <p:spPr bwMode="auto">
          <a:xfrm>
            <a:off x="329423" y="1239708"/>
            <a:ext cx="8532813" cy="2800767"/>
          </a:xfrm>
          <a:prstGeom prst="rect">
            <a:avLst/>
          </a:prstGeom>
          <a:noFill/>
          <a:ln w="12700" cap="sq">
            <a:noFill/>
            <a:miter lim="800000"/>
            <a:headEnd type="none" w="sm" len="sm"/>
            <a:tailEnd type="none" w="sm" len="sm"/>
          </a:ln>
        </p:spPr>
        <p:txBody>
          <a:bodyPr>
            <a:spAutoFit/>
          </a:bodyPr>
          <a:lstStyle/>
          <a:p>
            <a:pPr algn="ctr">
              <a:spcBef>
                <a:spcPct val="50000"/>
              </a:spcBef>
            </a:pPr>
            <a:r>
              <a:rPr kumimoji="1" lang="es-ES" sz="3200" b="1" dirty="0"/>
              <a:t>Simple exigencia de </a:t>
            </a:r>
            <a:r>
              <a:rPr kumimoji="1" lang="es-ES" sz="3200" b="1" dirty="0" smtClean="0"/>
              <a:t> mejora </a:t>
            </a:r>
            <a:r>
              <a:rPr kumimoji="1" lang="es-ES" sz="3200" b="1" dirty="0"/>
              <a:t>las </a:t>
            </a:r>
            <a:r>
              <a:rPr kumimoji="1" lang="es-ES" sz="3200" b="1" dirty="0" smtClean="0"/>
              <a:t>Administraciones</a:t>
            </a:r>
          </a:p>
          <a:p>
            <a:pPr algn="ctr">
              <a:spcBef>
                <a:spcPct val="50000"/>
              </a:spcBef>
            </a:pPr>
            <a:r>
              <a:rPr kumimoji="1" lang="es-ES" sz="3200" b="1" dirty="0" smtClean="0"/>
              <a:t>Nueva filosofía de lo público</a:t>
            </a:r>
          </a:p>
          <a:p>
            <a:pPr algn="ctr">
              <a:spcBef>
                <a:spcPct val="50000"/>
              </a:spcBef>
            </a:pPr>
            <a:r>
              <a:rPr kumimoji="1" lang="es-ES" sz="3200" b="1" dirty="0" smtClean="0"/>
              <a:t>Cultura administrativa</a:t>
            </a:r>
            <a:endParaRPr kumimoji="1" lang="es-ES" sz="3200" b="1" dirty="0"/>
          </a:p>
          <a:p>
            <a:pPr algn="ctr">
              <a:spcBef>
                <a:spcPct val="50000"/>
              </a:spcBef>
            </a:pPr>
            <a:r>
              <a:rPr kumimoji="1" lang="es-ES" sz="3200" b="1" dirty="0">
                <a:solidFill>
                  <a:schemeClr val="tx2">
                    <a:lumMod val="60000"/>
                    <a:lumOff val="40000"/>
                  </a:schemeClr>
                </a:solidFill>
              </a:rPr>
              <a:t>p</a:t>
            </a:r>
            <a:r>
              <a:rPr kumimoji="1" lang="es-ES" sz="3200" b="1" dirty="0" smtClean="0">
                <a:solidFill>
                  <a:schemeClr val="tx2">
                    <a:lumMod val="60000"/>
                    <a:lumOff val="40000"/>
                  </a:schemeClr>
                </a:solidFill>
              </a:rPr>
              <a:t>or la  transparencia</a:t>
            </a:r>
            <a:endParaRPr kumimoji="1" lang="es-ES" sz="3200" b="1" dirty="0">
              <a:solidFill>
                <a:schemeClr val="tx2">
                  <a:lumMod val="60000"/>
                  <a:lumOff val="40000"/>
                </a:schemeClr>
              </a:solidFill>
            </a:endParaRPr>
          </a:p>
        </p:txBody>
      </p:sp>
      <p:sp>
        <p:nvSpPr>
          <p:cNvPr id="179206" name="Text Box 6"/>
          <p:cNvSpPr txBox="1">
            <a:spLocks noChangeArrowheads="1"/>
          </p:cNvSpPr>
          <p:nvPr/>
        </p:nvSpPr>
        <p:spPr bwMode="auto">
          <a:xfrm>
            <a:off x="281576" y="4876224"/>
            <a:ext cx="8532813" cy="1815882"/>
          </a:xfrm>
          <a:prstGeom prst="rect">
            <a:avLst/>
          </a:prstGeom>
          <a:noFill/>
          <a:ln w="12700" cap="sq">
            <a:noFill/>
            <a:miter lim="800000"/>
            <a:headEnd type="none" w="sm" len="sm"/>
            <a:tailEnd type="none" w="sm" len="sm"/>
          </a:ln>
        </p:spPr>
        <p:txBody>
          <a:bodyPr>
            <a:spAutoFit/>
          </a:bodyPr>
          <a:lstStyle/>
          <a:p>
            <a:pPr algn="ctr">
              <a:spcBef>
                <a:spcPct val="50000"/>
              </a:spcBef>
            </a:pPr>
            <a:r>
              <a:rPr kumimoji="1" lang="es-ES" sz="3200" b="1" dirty="0">
                <a:solidFill>
                  <a:schemeClr val="tx2">
                    <a:lumMod val="60000"/>
                    <a:lumOff val="40000"/>
                  </a:schemeClr>
                </a:solidFill>
              </a:rPr>
              <a:t>Derecho de las </a:t>
            </a:r>
            <a:r>
              <a:rPr kumimoji="1" lang="es-ES" sz="3200" b="1" dirty="0" smtClean="0">
                <a:solidFill>
                  <a:schemeClr val="tx2">
                    <a:lumMod val="60000"/>
                    <a:lumOff val="40000"/>
                  </a:schemeClr>
                </a:solidFill>
              </a:rPr>
              <a:t>personas</a:t>
            </a:r>
          </a:p>
          <a:p>
            <a:pPr algn="ctr">
              <a:spcBef>
                <a:spcPct val="50000"/>
              </a:spcBef>
            </a:pPr>
            <a:r>
              <a:rPr kumimoji="1" lang="es-ES" sz="3200" b="1" dirty="0" smtClean="0">
                <a:solidFill>
                  <a:srgbClr val="FF0000"/>
                </a:solidFill>
              </a:rPr>
              <a:t>Un derecho fundamental a acceder a la información pública</a:t>
            </a:r>
            <a:endParaRPr kumimoji="1" lang="es-ES" sz="3200" b="1" dirty="0">
              <a:solidFill>
                <a:srgbClr val="FF0000"/>
              </a:solidFill>
            </a:endParaRPr>
          </a:p>
        </p:txBody>
      </p:sp>
      <p:sp>
        <p:nvSpPr>
          <p:cNvPr id="7" name="6 Título"/>
          <p:cNvSpPr>
            <a:spLocks noGrp="1"/>
          </p:cNvSpPr>
          <p:nvPr>
            <p:ph type="title"/>
          </p:nvPr>
        </p:nvSpPr>
        <p:spPr>
          <a:xfrm>
            <a:off x="179388" y="228600"/>
            <a:ext cx="8656637" cy="823913"/>
          </a:xfrm>
        </p:spPr>
        <p:txBody>
          <a:bodyPr>
            <a:normAutofit/>
          </a:bodyPr>
          <a:lstStyle/>
          <a:p>
            <a:r>
              <a:rPr lang="es-ES" dirty="0" smtClean="0"/>
              <a:t>Una doble perspectiva</a:t>
            </a:r>
            <a:endParaRPr lang="es-ES" dirty="0"/>
          </a:p>
        </p:txBody>
      </p:sp>
      <p:sp>
        <p:nvSpPr>
          <p:cNvPr id="2" name="Rectángulo redondeado 1"/>
          <p:cNvSpPr/>
          <p:nvPr/>
        </p:nvSpPr>
        <p:spPr>
          <a:xfrm>
            <a:off x="303212" y="1059096"/>
            <a:ext cx="8840788" cy="3161992"/>
          </a:xfrm>
          <a:prstGeom prst="roundRect">
            <a:avLst/>
          </a:prstGeom>
          <a:noFill/>
          <a:ln w="539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redondeado 7"/>
          <p:cNvSpPr/>
          <p:nvPr/>
        </p:nvSpPr>
        <p:spPr>
          <a:xfrm>
            <a:off x="329423" y="4581128"/>
            <a:ext cx="8840788" cy="2276872"/>
          </a:xfrm>
          <a:prstGeom prst="round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06955435"/>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79205"/>
                                        </p:tgtEl>
                                        <p:attrNameLst>
                                          <p:attrName>style.visibility</p:attrName>
                                        </p:attrNameLst>
                                      </p:cBhvr>
                                      <p:to>
                                        <p:strVal val="visible"/>
                                      </p:to>
                                    </p:set>
                                    <p:anim calcmode="lin" valueType="num">
                                      <p:cBhvr>
                                        <p:cTn id="7" dur="1000" fill="hold"/>
                                        <p:tgtEl>
                                          <p:spTgt spid="179205"/>
                                        </p:tgtEl>
                                        <p:attrNameLst>
                                          <p:attrName>ppt_w</p:attrName>
                                        </p:attrNameLst>
                                      </p:cBhvr>
                                      <p:tavLst>
                                        <p:tav tm="0">
                                          <p:val>
                                            <p:strVal val="#ppt_w*0.70"/>
                                          </p:val>
                                        </p:tav>
                                        <p:tav tm="100000">
                                          <p:val>
                                            <p:strVal val="#ppt_w"/>
                                          </p:val>
                                        </p:tav>
                                      </p:tavLst>
                                    </p:anim>
                                    <p:anim calcmode="lin" valueType="num">
                                      <p:cBhvr>
                                        <p:cTn id="8" dur="1000" fill="hold"/>
                                        <p:tgtEl>
                                          <p:spTgt spid="179205"/>
                                        </p:tgtEl>
                                        <p:attrNameLst>
                                          <p:attrName>ppt_h</p:attrName>
                                        </p:attrNameLst>
                                      </p:cBhvr>
                                      <p:tavLst>
                                        <p:tav tm="0">
                                          <p:val>
                                            <p:strVal val="#ppt_h"/>
                                          </p:val>
                                        </p:tav>
                                        <p:tav tm="100000">
                                          <p:val>
                                            <p:strVal val="#ppt_h"/>
                                          </p:val>
                                        </p:tav>
                                      </p:tavLst>
                                    </p:anim>
                                    <p:animEffect transition="in" filter="fade">
                                      <p:cBhvr>
                                        <p:cTn id="9" dur="1000"/>
                                        <p:tgtEl>
                                          <p:spTgt spid="179205"/>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79206"/>
                                        </p:tgtEl>
                                        <p:attrNameLst>
                                          <p:attrName>style.visibility</p:attrName>
                                        </p:attrNameLst>
                                      </p:cBhvr>
                                      <p:to>
                                        <p:strVal val="visible"/>
                                      </p:to>
                                    </p:set>
                                    <p:anim calcmode="lin" valueType="num">
                                      <p:cBhvr>
                                        <p:cTn id="14" dur="500" fill="hold"/>
                                        <p:tgtEl>
                                          <p:spTgt spid="179206"/>
                                        </p:tgtEl>
                                        <p:attrNameLst>
                                          <p:attrName>ppt_w</p:attrName>
                                        </p:attrNameLst>
                                      </p:cBhvr>
                                      <p:tavLst>
                                        <p:tav tm="0">
                                          <p:val>
                                            <p:strVal val="#ppt_w*0.70"/>
                                          </p:val>
                                        </p:tav>
                                        <p:tav tm="100000">
                                          <p:val>
                                            <p:strVal val="#ppt_w"/>
                                          </p:val>
                                        </p:tav>
                                      </p:tavLst>
                                    </p:anim>
                                    <p:anim calcmode="lin" valueType="num">
                                      <p:cBhvr>
                                        <p:cTn id="15" dur="500" fill="hold"/>
                                        <p:tgtEl>
                                          <p:spTgt spid="179206"/>
                                        </p:tgtEl>
                                        <p:attrNameLst>
                                          <p:attrName>ppt_h</p:attrName>
                                        </p:attrNameLst>
                                      </p:cBhvr>
                                      <p:tavLst>
                                        <p:tav tm="0">
                                          <p:val>
                                            <p:strVal val="#ppt_h"/>
                                          </p:val>
                                        </p:tav>
                                        <p:tav tm="100000">
                                          <p:val>
                                            <p:strVal val="#ppt_h"/>
                                          </p:val>
                                        </p:tav>
                                      </p:tavLst>
                                    </p:anim>
                                    <p:animEffect transition="in" filter="fade">
                                      <p:cBhvr>
                                        <p:cTn id="16" dur="500"/>
                                        <p:tgtEl>
                                          <p:spTgt spid="179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5" grpId="0"/>
      <p:bldP spid="17920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761732" y="1063228"/>
            <a:ext cx="1896368" cy="1825712"/>
          </a:xfrm>
        </p:spPr>
        <p:txBody>
          <a:bodyPr>
            <a:noAutofit/>
          </a:bodyPr>
          <a:lstStyle/>
          <a:p>
            <a:r>
              <a:rPr lang="es-ES" sz="1800" dirty="0"/>
              <a:t>La transparencia también se nota en la forma de atender a los ciudadanos</a:t>
            </a:r>
            <a:endParaRPr lang="es-ES" sz="1800" dirty="0"/>
          </a:p>
        </p:txBody>
      </p:sp>
      <p:sp>
        <p:nvSpPr>
          <p:cNvPr id="3" name="Marcador de contenido 2"/>
          <p:cNvSpPr>
            <a:spLocks noGrp="1"/>
          </p:cNvSpPr>
          <p:nvPr>
            <p:ph idx="1"/>
          </p:nvPr>
        </p:nvSpPr>
        <p:spPr>
          <a:xfrm>
            <a:off x="1485900" y="3341679"/>
            <a:ext cx="2167998" cy="2110195"/>
          </a:xfrm>
        </p:spPr>
        <p:txBody>
          <a:bodyPr>
            <a:normAutofit lnSpcReduction="10000"/>
          </a:bodyPr>
          <a:lstStyle/>
          <a:p>
            <a:pPr marL="0" indent="0">
              <a:buNone/>
            </a:pPr>
            <a:r>
              <a:rPr lang="es-ES" sz="1800" dirty="0"/>
              <a:t>Carta de derechos de los ciudadanos</a:t>
            </a:r>
          </a:p>
          <a:p>
            <a:pPr marL="0" indent="0">
              <a:buNone/>
            </a:pPr>
            <a:endParaRPr lang="es-ES" sz="1800" dirty="0"/>
          </a:p>
          <a:p>
            <a:pPr marL="0" indent="0">
              <a:buNone/>
            </a:pPr>
            <a:r>
              <a:rPr lang="es-ES" sz="1800" dirty="0"/>
              <a:t>Atención  los ciudadanos</a:t>
            </a:r>
          </a:p>
          <a:p>
            <a:pPr marL="0" indent="0">
              <a:buNone/>
            </a:pPr>
            <a:endParaRPr lang="es-ES" sz="1800" dirty="0"/>
          </a:p>
          <a:p>
            <a:pPr marL="0" indent="0">
              <a:buNone/>
            </a:pPr>
            <a:r>
              <a:rPr lang="es-ES" sz="1800" dirty="0"/>
              <a:t>…</a:t>
            </a:r>
          </a:p>
          <a:p>
            <a:pPr marL="0" indent="0">
              <a:buNone/>
            </a:pPr>
            <a:endParaRPr lang="es-ES" sz="1800" dirty="0"/>
          </a:p>
        </p:txBody>
      </p:sp>
      <p:pic>
        <p:nvPicPr>
          <p:cNvPr id="3074" name="Picture 2" descr="http://www.educacionenred.pe/noticia-img/2011/01/004342-foto-diecinueve-instituciones-publicas-se-unen-un-solo-lugar-atender-ciudadanos.jpg"/>
          <p:cNvPicPr>
            <a:picLocks noChangeAspect="1" noChangeArrowheads="1"/>
          </p:cNvPicPr>
          <p:nvPr/>
        </p:nvPicPr>
        <p:blipFill rotWithShape="1">
          <a:blip r:embed="rId2">
            <a:extLst>
              <a:ext uri="{28A0092B-C50C-407E-A947-70E740481C1C}">
                <a14:useLocalDpi xmlns:a14="http://schemas.microsoft.com/office/drawing/2010/main" val="0"/>
              </a:ext>
            </a:extLst>
          </a:blip>
          <a:srcRect l="6642" t="13439" r="4364" b="-773"/>
          <a:stretch/>
        </p:blipFill>
        <p:spPr bwMode="auto">
          <a:xfrm>
            <a:off x="3843788" y="3341678"/>
            <a:ext cx="4157213" cy="266806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2" descr="http://rpguayaquil.gob.ec/wp-content/uploads/2014/07/rpg-Atencion-Publico-Ventanilla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1" y="857251"/>
            <a:ext cx="4275832" cy="2280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2398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07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1000"/>
                                        <p:tgtEl>
                                          <p:spTgt spid="3">
                                            <p:txEl>
                                              <p:pRg st="0" end="0"/>
                                            </p:txEl>
                                          </p:spTgt>
                                        </p:tgtEl>
                                      </p:cBhvr>
                                    </p:animEffect>
                                    <p:anim calcmode="lin" valueType="num">
                                      <p:cBhvr>
                                        <p:cTn id="2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1000"/>
                                        <p:tgtEl>
                                          <p:spTgt spid="3">
                                            <p:txEl>
                                              <p:pRg st="2" end="2"/>
                                            </p:txEl>
                                          </p:spTgt>
                                        </p:tgtEl>
                                      </p:cBhvr>
                                    </p:animEffect>
                                    <p:anim calcmode="lin" valueType="num">
                                      <p:cBhvr>
                                        <p:cTn id="3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1000"/>
                                        <p:tgtEl>
                                          <p:spTgt spid="3">
                                            <p:txEl>
                                              <p:pRg st="4" end="4"/>
                                            </p:txEl>
                                          </p:spTgt>
                                        </p:tgtEl>
                                      </p:cBhvr>
                                    </p:animEffect>
                                    <p:anim calcmode="lin" valueType="num">
                                      <p:cBhvr>
                                        <p:cTn id="3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smtClean="0"/>
              <a:t>¿Nueva? La </a:t>
            </a:r>
            <a:r>
              <a:rPr lang="es-ES" dirty="0" smtClean="0"/>
              <a:t>transparencia una realidad de los países avanzados</a:t>
            </a:r>
            <a:endParaRPr lang="es-ES" dirty="0"/>
          </a:p>
        </p:txBody>
      </p:sp>
      <p:pic>
        <p:nvPicPr>
          <p:cNvPr id="4" name="Imagen 3"/>
          <p:cNvPicPr>
            <a:picLocks noChangeAspect="1"/>
          </p:cNvPicPr>
          <p:nvPr/>
        </p:nvPicPr>
        <p:blipFill rotWithShape="1">
          <a:blip r:embed="rId2"/>
          <a:srcRect l="4619" t="21454" r="28969" b="4720"/>
          <a:stretch/>
        </p:blipFill>
        <p:spPr>
          <a:xfrm>
            <a:off x="-684584" y="2017802"/>
            <a:ext cx="8640961" cy="5400600"/>
          </a:xfrm>
          <a:prstGeom prst="rect">
            <a:avLst/>
          </a:prstGeom>
        </p:spPr>
      </p:pic>
      <p:sp>
        <p:nvSpPr>
          <p:cNvPr id="5" name="CuadroTexto 4"/>
          <p:cNvSpPr txBox="1"/>
          <p:nvPr/>
        </p:nvSpPr>
        <p:spPr>
          <a:xfrm>
            <a:off x="2987824" y="1417638"/>
            <a:ext cx="6156176" cy="1446550"/>
          </a:xfrm>
          <a:prstGeom prst="rect">
            <a:avLst/>
          </a:prstGeom>
          <a:noFill/>
        </p:spPr>
        <p:txBody>
          <a:bodyPr wrap="square" rtlCol="0">
            <a:spAutoFit/>
          </a:bodyPr>
          <a:lstStyle/>
          <a:p>
            <a:r>
              <a:rPr lang="es-ES" sz="2200" dirty="0" smtClean="0">
                <a:solidFill>
                  <a:schemeClr val="tx2">
                    <a:lumMod val="60000"/>
                    <a:lumOff val="40000"/>
                  </a:schemeClr>
                </a:solidFill>
              </a:rPr>
              <a:t>Suecia aprobó el 2 –XII-</a:t>
            </a:r>
            <a:r>
              <a:rPr lang="es-ES" sz="2200" b="1" dirty="0" smtClean="0">
                <a:solidFill>
                  <a:schemeClr val="tx2">
                    <a:lumMod val="60000"/>
                    <a:lumOff val="40000"/>
                  </a:schemeClr>
                </a:solidFill>
              </a:rPr>
              <a:t>1766</a:t>
            </a:r>
            <a:r>
              <a:rPr lang="es-ES" sz="2200" dirty="0" smtClean="0">
                <a:solidFill>
                  <a:schemeClr val="tx2">
                    <a:lumMod val="60000"/>
                    <a:lumOff val="40000"/>
                  </a:schemeClr>
                </a:solidFill>
              </a:rPr>
              <a:t> la ley fundamental sobre libertad de prensa. En su artículo 10 autorizaba a todos los ciudadanos a consultar los expedientes en manos de las autoridades</a:t>
            </a:r>
            <a:endParaRPr lang="es-ES" sz="2200" dirty="0">
              <a:solidFill>
                <a:schemeClr val="tx2">
                  <a:lumMod val="60000"/>
                  <a:lumOff val="40000"/>
                </a:schemeClr>
              </a:solidFill>
            </a:endParaRPr>
          </a:p>
        </p:txBody>
      </p:sp>
      <p:sp>
        <p:nvSpPr>
          <p:cNvPr id="3" name="CuadroTexto 2"/>
          <p:cNvSpPr txBox="1"/>
          <p:nvPr/>
        </p:nvSpPr>
        <p:spPr>
          <a:xfrm>
            <a:off x="7956377" y="3861048"/>
            <a:ext cx="1187623" cy="1200329"/>
          </a:xfrm>
          <a:prstGeom prst="rect">
            <a:avLst/>
          </a:prstGeom>
          <a:noFill/>
        </p:spPr>
        <p:txBody>
          <a:bodyPr wrap="square" rtlCol="0">
            <a:spAutoFit/>
          </a:bodyPr>
          <a:lstStyle/>
          <a:p>
            <a:r>
              <a:rPr lang="es-ES" dirty="0" smtClean="0">
                <a:hlinkClick r:id="rId3" action="ppaction://hlinksldjump"/>
              </a:rPr>
              <a:t>Saltar a petición MAPCOM</a:t>
            </a:r>
            <a:endParaRPr lang="es-ES" dirty="0" smtClean="0"/>
          </a:p>
          <a:p>
            <a:r>
              <a:rPr lang="es-ES" dirty="0" smtClean="0"/>
              <a:t>P 19</a:t>
            </a:r>
            <a:endParaRPr lang="es-ES" dirty="0"/>
          </a:p>
        </p:txBody>
      </p:sp>
    </p:spTree>
    <p:extLst>
      <p:ext uri="{BB962C8B-B14F-4D97-AF65-F5344CB8AC3E}">
        <p14:creationId xmlns:p14="http://schemas.microsoft.com/office/powerpoint/2010/main" val="1491746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Trabajo a favor de un derecho de acceso a la información pública</a:t>
            </a:r>
            <a:endParaRPr lang="es-ES" dirty="0"/>
          </a:p>
        </p:txBody>
      </p:sp>
      <p:sp>
        <p:nvSpPr>
          <p:cNvPr id="3" name="2 Marcador de contenido"/>
          <p:cNvSpPr>
            <a:spLocks noGrp="1"/>
          </p:cNvSpPr>
          <p:nvPr>
            <p:ph idx="1"/>
          </p:nvPr>
        </p:nvSpPr>
        <p:spPr>
          <a:xfrm>
            <a:off x="0" y="1556792"/>
            <a:ext cx="8892480" cy="5112567"/>
          </a:xfrm>
        </p:spPr>
        <p:txBody>
          <a:bodyPr>
            <a:normAutofit/>
          </a:bodyPr>
          <a:lstStyle/>
          <a:p>
            <a:r>
              <a:rPr lang="es-ES" dirty="0" smtClean="0"/>
              <a:t>La Coalición Pro Acceso</a:t>
            </a:r>
          </a:p>
          <a:p>
            <a:pPr marL="457200" lvl="1" indent="0">
              <a:buNone/>
            </a:pPr>
            <a:r>
              <a:rPr lang="es-ES" dirty="0" smtClean="0"/>
              <a:t>Constitución en octubre 2006</a:t>
            </a:r>
          </a:p>
          <a:p>
            <a:pPr marL="457200" lvl="1" indent="0">
              <a:buNone/>
            </a:pPr>
            <a:r>
              <a:rPr lang="es-ES" dirty="0" smtClean="0"/>
              <a:t>Access </a:t>
            </a:r>
            <a:r>
              <a:rPr lang="es-ES" dirty="0" err="1" smtClean="0"/>
              <a:t>Info</a:t>
            </a:r>
            <a:endParaRPr lang="es-ES" dirty="0" smtClean="0"/>
          </a:p>
          <a:p>
            <a:pPr lvl="1"/>
            <a:r>
              <a:rPr lang="es-ES" dirty="0" smtClean="0"/>
              <a:t>Informes previos</a:t>
            </a:r>
          </a:p>
          <a:p>
            <a:pPr lvl="1"/>
            <a:r>
              <a:rPr lang="es-ES" dirty="0" smtClean="0"/>
              <a:t>Solicitudes de información</a:t>
            </a:r>
          </a:p>
          <a:p>
            <a:pPr lvl="1"/>
            <a:r>
              <a:rPr lang="es-ES" dirty="0" smtClean="0"/>
              <a:t>Estudio -</a:t>
            </a:r>
            <a:r>
              <a:rPr lang="es-ES" dirty="0" smtClean="0">
                <a:sym typeface="Wingdings" pitchFamily="2" charset="2"/>
              </a:rPr>
              <a:t> 10 principios </a:t>
            </a:r>
            <a:r>
              <a:rPr lang="es-ES" dirty="0" smtClean="0">
                <a:sym typeface="Wingdings" pitchFamily="2" charset="2"/>
                <a:hlinkClick r:id="rId2"/>
              </a:rPr>
              <a:t>http://www.proacceso.org/los-diez-principios</a:t>
            </a:r>
            <a:endParaRPr lang="es-ES" dirty="0" smtClean="0">
              <a:sym typeface="Wingdings" pitchFamily="2" charset="2"/>
            </a:endParaRPr>
          </a:p>
          <a:p>
            <a:pPr lvl="1"/>
            <a:r>
              <a:rPr lang="es-ES" dirty="0" smtClean="0">
                <a:sym typeface="Wingdings" pitchFamily="2" charset="2"/>
              </a:rPr>
              <a:t>Entrevistas con políticos</a:t>
            </a:r>
          </a:p>
          <a:p>
            <a:pPr lvl="2"/>
            <a:r>
              <a:rPr lang="es-ES" dirty="0" smtClean="0">
                <a:sym typeface="Wingdings" pitchFamily="2" charset="2"/>
              </a:rPr>
              <a:t>El diputado que no quería que se supiera que había votado</a:t>
            </a:r>
          </a:p>
          <a:p>
            <a:pPr lvl="2"/>
            <a:r>
              <a:rPr lang="es-ES" dirty="0" smtClean="0">
                <a:sym typeface="Wingdings" pitchFamily="2" charset="2"/>
              </a:rPr>
              <a:t>Entrevistas con Presidencia del Gobierno del PSOE y PP…</a:t>
            </a:r>
          </a:p>
          <a:p>
            <a:pPr lvl="2"/>
            <a:endParaRPr lang="es-ES" dirty="0" smtClean="0"/>
          </a:p>
          <a:p>
            <a:pPr lvl="1"/>
            <a:endParaRPr lang="es-ES" dirty="0"/>
          </a:p>
        </p:txBody>
      </p:sp>
      <p:pic>
        <p:nvPicPr>
          <p:cNvPr id="2050" name="Picture 2" descr="access info_logoNEW"/>
          <p:cNvPicPr>
            <a:picLocks noChangeAspect="1" noChangeArrowheads="1"/>
          </p:cNvPicPr>
          <p:nvPr/>
        </p:nvPicPr>
        <p:blipFill>
          <a:blip r:embed="rId3" cstate="print"/>
          <a:srcRect/>
          <a:stretch>
            <a:fillRect/>
          </a:stretch>
        </p:blipFill>
        <p:spPr bwMode="auto">
          <a:xfrm>
            <a:off x="3491880" y="2636912"/>
            <a:ext cx="1155700" cy="904875"/>
          </a:xfrm>
          <a:prstGeom prst="rect">
            <a:avLst/>
          </a:prstGeom>
          <a:noFill/>
          <a:ln w="9525">
            <a:noFill/>
            <a:miter lim="800000"/>
            <a:headEnd/>
            <a:tailEnd/>
          </a:ln>
        </p:spPr>
      </p:pic>
      <p:pic>
        <p:nvPicPr>
          <p:cNvPr id="2052" name="Picture 4" descr="http://www.access-info.org/documents/images/CPA_logo.jpg"/>
          <p:cNvPicPr>
            <a:picLocks noChangeAspect="1" noChangeArrowheads="1"/>
          </p:cNvPicPr>
          <p:nvPr/>
        </p:nvPicPr>
        <p:blipFill>
          <a:blip r:embed="rId4" cstate="print"/>
          <a:srcRect/>
          <a:stretch>
            <a:fillRect/>
          </a:stretch>
        </p:blipFill>
        <p:spPr bwMode="auto">
          <a:xfrm>
            <a:off x="5364088" y="1442629"/>
            <a:ext cx="2857500" cy="1047751"/>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l="15525" r="12819"/>
          <a:stretch>
            <a:fillRect/>
          </a:stretch>
        </p:blipFill>
        <p:spPr bwMode="auto">
          <a:xfrm>
            <a:off x="4283968" y="0"/>
            <a:ext cx="4320480" cy="3011621"/>
          </a:xfrm>
          <a:prstGeom prst="rect">
            <a:avLst/>
          </a:prstGeom>
          <a:noFill/>
          <a:ln w="9525">
            <a:noFill/>
            <a:miter lim="800000"/>
            <a:headEnd/>
            <a:tailEnd/>
          </a:ln>
        </p:spPr>
      </p:pic>
      <p:sp>
        <p:nvSpPr>
          <p:cNvPr id="2" name="1 Título"/>
          <p:cNvSpPr>
            <a:spLocks noGrp="1"/>
          </p:cNvSpPr>
          <p:nvPr>
            <p:ph type="title"/>
          </p:nvPr>
        </p:nvSpPr>
        <p:spPr>
          <a:xfrm>
            <a:off x="827584" y="274638"/>
            <a:ext cx="3816424" cy="1143000"/>
          </a:xfrm>
        </p:spPr>
        <p:txBody>
          <a:bodyPr>
            <a:normAutofit fontScale="90000"/>
          </a:bodyPr>
          <a:lstStyle/>
          <a:p>
            <a:r>
              <a:rPr lang="es-ES" dirty="0" smtClean="0"/>
              <a:t>La Ley 19/2013</a:t>
            </a:r>
            <a:r>
              <a:rPr lang="es-ES" dirty="0"/>
              <a:t/>
            </a:r>
            <a:br>
              <a:rPr lang="es-ES" dirty="0"/>
            </a:br>
            <a:r>
              <a:rPr lang="es-ES" sz="4900" b="1" dirty="0" smtClean="0">
                <a:solidFill>
                  <a:srgbClr val="FF0000"/>
                </a:solidFill>
                <a:sym typeface="Wingdings" pitchFamily="2" charset="2"/>
              </a:rPr>
              <a:t></a:t>
            </a:r>
            <a:endParaRPr lang="es-ES" b="1" dirty="0">
              <a:solidFill>
                <a:srgbClr val="FF0000"/>
              </a:solidFill>
            </a:endParaRPr>
          </a:p>
        </p:txBody>
      </p:sp>
      <p:sp>
        <p:nvSpPr>
          <p:cNvPr id="3" name="2 Marcador de contenido"/>
          <p:cNvSpPr>
            <a:spLocks noGrp="1"/>
          </p:cNvSpPr>
          <p:nvPr>
            <p:ph idx="1"/>
          </p:nvPr>
        </p:nvSpPr>
        <p:spPr>
          <a:xfrm>
            <a:off x="457200" y="1600200"/>
            <a:ext cx="8435280" cy="5257800"/>
          </a:xfrm>
        </p:spPr>
        <p:txBody>
          <a:bodyPr>
            <a:normAutofit fontScale="77500" lnSpcReduction="20000"/>
          </a:bodyPr>
          <a:lstStyle/>
          <a:p>
            <a:r>
              <a:rPr lang="es-ES" dirty="0" smtClean="0"/>
              <a:t>Estructura</a:t>
            </a:r>
          </a:p>
          <a:p>
            <a:r>
              <a:rPr lang="es-ES" dirty="0" err="1" smtClean="0"/>
              <a:t>Bugs</a:t>
            </a:r>
            <a:r>
              <a:rPr lang="es-ES" dirty="0" smtClean="0"/>
              <a:t>.</a:t>
            </a:r>
          </a:p>
          <a:p>
            <a:pPr lvl="1"/>
            <a:r>
              <a:rPr lang="es-ES" dirty="0" smtClean="0"/>
              <a:t>Derecho Administrativo</a:t>
            </a:r>
          </a:p>
          <a:p>
            <a:pPr lvl="1"/>
            <a:r>
              <a:rPr lang="es-ES" dirty="0" smtClean="0"/>
              <a:t>Orden sujetos obligados</a:t>
            </a:r>
          </a:p>
          <a:p>
            <a:pPr lvl="1"/>
            <a:r>
              <a:rPr lang="es-ES" dirty="0" smtClean="0"/>
              <a:t>No derecho fundamental</a:t>
            </a:r>
          </a:p>
          <a:p>
            <a:pPr lvl="1"/>
            <a:r>
              <a:rPr lang="es-ES" dirty="0" smtClean="0"/>
              <a:t>Órgano garante prisionero de la Administración (Consejo de Transparencia y Buen Gobierno dependiente de Mº Hacienda y Administraciones Públicas)</a:t>
            </a:r>
          </a:p>
          <a:p>
            <a:pPr lvl="1"/>
            <a:r>
              <a:rPr lang="es-ES" dirty="0" smtClean="0"/>
              <a:t>Sin sanciones por secretismo (al revés art. 29. 1 d)</a:t>
            </a:r>
          </a:p>
          <a:p>
            <a:r>
              <a:rPr lang="es-ES" dirty="0" smtClean="0"/>
              <a:t>Entrada en vigor (El “</a:t>
            </a:r>
            <a:r>
              <a:rPr lang="es-ES" smtClean="0"/>
              <a:t>día después” </a:t>
            </a:r>
            <a:r>
              <a:rPr lang="es-ES" dirty="0" smtClean="0"/>
              <a:t>de la Ley de Transparencia. REVISTA </a:t>
            </a:r>
            <a:r>
              <a:rPr lang="es-ES" dirty="0"/>
              <a:t>JURÍDICA DE CASTILLA Y LEÓN. N.º 33. MAYO </a:t>
            </a:r>
            <a:r>
              <a:rPr lang="es-ES" dirty="0" smtClean="0"/>
              <a:t>2014)</a:t>
            </a:r>
          </a:p>
          <a:p>
            <a:r>
              <a:rPr lang="es-ES" dirty="0" smtClean="0"/>
              <a:t>Finalidad de recuperar la confianza de los ciudadanos</a:t>
            </a:r>
          </a:p>
          <a:p>
            <a:r>
              <a:rPr lang="es-ES" dirty="0" smtClean="0"/>
              <a:t>Finalidad propagandística</a:t>
            </a:r>
          </a:p>
          <a:p>
            <a:r>
              <a:rPr lang="es-ES" dirty="0" smtClean="0"/>
              <a:t>Finalidad de lucha contra la corrupción</a:t>
            </a:r>
          </a:p>
          <a:p>
            <a:endParaRPr lang="es-ES" dirty="0" smtClean="0"/>
          </a:p>
          <a:p>
            <a:endParaRPr lang="es-E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l="15525" r="12819"/>
          <a:stretch>
            <a:fillRect/>
          </a:stretch>
        </p:blipFill>
        <p:spPr bwMode="auto">
          <a:xfrm>
            <a:off x="4283968" y="0"/>
            <a:ext cx="4320480" cy="3011621"/>
          </a:xfrm>
          <a:prstGeom prst="rect">
            <a:avLst/>
          </a:prstGeom>
          <a:noFill/>
          <a:ln w="9525">
            <a:noFill/>
            <a:miter lim="800000"/>
            <a:headEnd/>
            <a:tailEnd/>
          </a:ln>
        </p:spPr>
      </p:pic>
      <p:sp>
        <p:nvSpPr>
          <p:cNvPr id="2" name="1 Título"/>
          <p:cNvSpPr>
            <a:spLocks noGrp="1"/>
          </p:cNvSpPr>
          <p:nvPr>
            <p:ph type="title"/>
          </p:nvPr>
        </p:nvSpPr>
        <p:spPr>
          <a:xfrm>
            <a:off x="827584" y="274638"/>
            <a:ext cx="3816424" cy="1143000"/>
          </a:xfrm>
        </p:spPr>
        <p:txBody>
          <a:bodyPr>
            <a:normAutofit fontScale="90000"/>
          </a:bodyPr>
          <a:lstStyle/>
          <a:p>
            <a:r>
              <a:rPr lang="es-ES" dirty="0" smtClean="0"/>
              <a:t>La Ley 19/2013</a:t>
            </a:r>
            <a:br>
              <a:rPr lang="es-ES" dirty="0" smtClean="0"/>
            </a:br>
            <a:r>
              <a:rPr lang="es-ES" b="1" dirty="0" smtClean="0">
                <a:solidFill>
                  <a:srgbClr val="FF0000"/>
                </a:solidFill>
                <a:sym typeface="Wingdings" pitchFamily="2" charset="2"/>
              </a:rPr>
              <a:t> </a:t>
            </a:r>
            <a:endParaRPr lang="es-ES" dirty="0"/>
          </a:p>
        </p:txBody>
      </p:sp>
      <p:sp>
        <p:nvSpPr>
          <p:cNvPr id="3" name="2 Marcador de contenido"/>
          <p:cNvSpPr>
            <a:spLocks noGrp="1"/>
          </p:cNvSpPr>
          <p:nvPr>
            <p:ph idx="1"/>
          </p:nvPr>
        </p:nvSpPr>
        <p:spPr/>
        <p:txBody>
          <a:bodyPr>
            <a:normAutofit fontScale="92500" lnSpcReduction="20000"/>
          </a:bodyPr>
          <a:lstStyle/>
          <a:p>
            <a:r>
              <a:rPr lang="es-ES" dirty="0" smtClean="0"/>
              <a:t>Publicidad activa</a:t>
            </a:r>
          </a:p>
          <a:p>
            <a:r>
              <a:rPr lang="es-ES" dirty="0" smtClean="0"/>
              <a:t>Norma básica</a:t>
            </a:r>
          </a:p>
          <a:p>
            <a:r>
              <a:rPr lang="es-ES" dirty="0" smtClean="0"/>
              <a:t>Cambio de paradigma</a:t>
            </a:r>
          </a:p>
          <a:p>
            <a:r>
              <a:rPr lang="es-ES" dirty="0" smtClean="0"/>
              <a:t>Acceso directo</a:t>
            </a:r>
          </a:p>
          <a:p>
            <a:r>
              <a:rPr lang="es-ES" dirty="0" smtClean="0"/>
              <a:t>Programas de puesta en marcha</a:t>
            </a:r>
          </a:p>
          <a:p>
            <a:pPr lvl="1"/>
            <a:r>
              <a:rPr lang="es-ES" dirty="0" smtClean="0"/>
              <a:t>Formación</a:t>
            </a:r>
          </a:p>
          <a:p>
            <a:pPr lvl="1"/>
            <a:r>
              <a:rPr lang="es-ES" dirty="0" smtClean="0"/>
              <a:t>Organización documental</a:t>
            </a:r>
          </a:p>
          <a:p>
            <a:pPr lvl="1"/>
            <a:r>
              <a:rPr lang="es-ES" dirty="0" smtClean="0"/>
              <a:t>Inversión en Portal de Transparencia</a:t>
            </a:r>
          </a:p>
          <a:p>
            <a:r>
              <a:rPr lang="es-ES" dirty="0" smtClean="0"/>
              <a:t>…</a:t>
            </a:r>
          </a:p>
          <a:p>
            <a:r>
              <a:rPr lang="es-ES" dirty="0" smtClean="0"/>
              <a:t>Se entreabre una puerta	</a:t>
            </a:r>
          </a:p>
          <a:p>
            <a:endParaRPr lang="es-ES" dirty="0" smtClean="0"/>
          </a:p>
          <a:p>
            <a:endParaRPr lang="es-E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smtClean="0"/>
              <a:t>Portal </a:t>
            </a:r>
            <a:r>
              <a:rPr lang="es-ES" dirty="0"/>
              <a:t>de Transparencia</a:t>
            </a:r>
            <a:br>
              <a:rPr lang="es-ES" dirty="0"/>
            </a:br>
            <a:r>
              <a:rPr lang="es-ES" dirty="0"/>
              <a:t>http://transparencia.gob.es/</a:t>
            </a:r>
          </a:p>
        </p:txBody>
      </p:sp>
      <p:pic>
        <p:nvPicPr>
          <p:cNvPr id="5" name="Imagen 4"/>
          <p:cNvPicPr>
            <a:picLocks noChangeAspect="1"/>
          </p:cNvPicPr>
          <p:nvPr/>
        </p:nvPicPr>
        <p:blipFill rotWithShape="1">
          <a:blip r:embed="rId2"/>
          <a:srcRect l="10706" t="18500" r="13474" b="5703"/>
          <a:stretch/>
        </p:blipFill>
        <p:spPr>
          <a:xfrm>
            <a:off x="0" y="1718672"/>
            <a:ext cx="9144000" cy="5139328"/>
          </a:xfrm>
          <a:prstGeom prst="rect">
            <a:avLst/>
          </a:prstGeom>
        </p:spPr>
      </p:pic>
    </p:spTree>
    <p:extLst>
      <p:ext uri="{BB962C8B-B14F-4D97-AF65-F5344CB8AC3E}">
        <p14:creationId xmlns:p14="http://schemas.microsoft.com/office/powerpoint/2010/main" val="38012637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Necesitamos información sobre</a:t>
            </a:r>
            <a:endParaRPr lang="es-ES" dirty="0"/>
          </a:p>
        </p:txBody>
      </p:sp>
      <p:sp>
        <p:nvSpPr>
          <p:cNvPr id="3" name="Marcador de contenido 2"/>
          <p:cNvSpPr>
            <a:spLocks noGrp="1"/>
          </p:cNvSpPr>
          <p:nvPr>
            <p:ph sz="quarter" idx="1"/>
          </p:nvPr>
        </p:nvSpPr>
        <p:spPr/>
        <p:txBody>
          <a:bodyPr>
            <a:normAutofit fontScale="92500" lnSpcReduction="10000"/>
          </a:bodyPr>
          <a:lstStyle/>
          <a:p>
            <a:r>
              <a:rPr lang="es-ES" dirty="0" smtClean="0"/>
              <a:t>Investigaciones realizadas </a:t>
            </a:r>
            <a:r>
              <a:rPr lang="es-ES" dirty="0"/>
              <a:t>sobre comunicación social (</a:t>
            </a:r>
            <a:r>
              <a:rPr lang="es-ES" i="1" dirty="0" err="1"/>
              <a:t>mass</a:t>
            </a:r>
            <a:r>
              <a:rPr lang="es-ES" i="1" dirty="0"/>
              <a:t> </a:t>
            </a:r>
            <a:r>
              <a:rPr lang="es-ES" i="1" dirty="0" err="1"/>
              <a:t>communication</a:t>
            </a:r>
            <a:r>
              <a:rPr lang="es-ES" dirty="0"/>
              <a:t>) </a:t>
            </a:r>
            <a:r>
              <a:rPr lang="es-ES" dirty="0" smtClean="0"/>
              <a:t>del 2007 a 2013 y </a:t>
            </a:r>
          </a:p>
          <a:p>
            <a:r>
              <a:rPr lang="es-ES" dirty="0" smtClean="0"/>
              <a:t>que </a:t>
            </a:r>
            <a:r>
              <a:rPr lang="es-ES" dirty="0"/>
              <a:t>se realicen en el ámbito de las Facultades de Comunicación e Información de las Universidades públicas o privadas españolas</a:t>
            </a:r>
            <a:r>
              <a:rPr lang="es-ES" dirty="0" smtClean="0"/>
              <a:t>.</a:t>
            </a:r>
          </a:p>
          <a:p>
            <a:r>
              <a:rPr lang="es-ES" dirty="0" smtClean="0"/>
              <a:t>Información sobre:</a:t>
            </a:r>
          </a:p>
          <a:p>
            <a:pPr lvl="1"/>
            <a:r>
              <a:rPr lang="es-ES" dirty="0" smtClean="0"/>
              <a:t>Investigador Principal (IP)</a:t>
            </a:r>
          </a:p>
          <a:p>
            <a:pPr lvl="1"/>
            <a:r>
              <a:rPr lang="es-ES" dirty="0" smtClean="0"/>
              <a:t>Email</a:t>
            </a:r>
          </a:p>
          <a:p>
            <a:pPr lvl="1"/>
            <a:r>
              <a:rPr lang="es-ES" dirty="0" smtClean="0"/>
              <a:t>Memoria del proyecto</a:t>
            </a:r>
          </a:p>
          <a:p>
            <a:pPr lvl="1"/>
            <a:r>
              <a:rPr lang="es-ES" dirty="0" smtClean="0"/>
              <a:t>Financiación</a:t>
            </a:r>
            <a:endParaRPr lang="es-ES" dirty="0"/>
          </a:p>
          <a:p>
            <a:endParaRPr lang="es-ES" dirty="0"/>
          </a:p>
        </p:txBody>
      </p:sp>
    </p:spTree>
    <p:extLst>
      <p:ext uri="{BB962C8B-B14F-4D97-AF65-F5344CB8AC3E}">
        <p14:creationId xmlns:p14="http://schemas.microsoft.com/office/powerpoint/2010/main" val="19543211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smtClean="0"/>
              <a:t>Investigando la investigación </a:t>
            </a:r>
            <a:br>
              <a:rPr lang="es-ES" dirty="0" smtClean="0"/>
            </a:br>
            <a:r>
              <a:rPr lang="es-ES" dirty="0" smtClean="0"/>
              <a:t>sobre comunicación</a:t>
            </a:r>
            <a:endParaRPr lang="es-ES" dirty="0"/>
          </a:p>
        </p:txBody>
      </p:sp>
      <p:pic>
        <p:nvPicPr>
          <p:cNvPr id="4" name="Imagen 3"/>
          <p:cNvPicPr>
            <a:picLocks noChangeAspect="1"/>
          </p:cNvPicPr>
          <p:nvPr/>
        </p:nvPicPr>
        <p:blipFill>
          <a:blip r:embed="rId2"/>
          <a:stretch>
            <a:fillRect/>
          </a:stretch>
        </p:blipFill>
        <p:spPr>
          <a:xfrm>
            <a:off x="0" y="1772816"/>
            <a:ext cx="9044741" cy="5085184"/>
          </a:xfrm>
          <a:prstGeom prst="rect">
            <a:avLst/>
          </a:prstGeom>
        </p:spPr>
      </p:pic>
    </p:spTree>
    <p:extLst>
      <p:ext uri="{BB962C8B-B14F-4D97-AF65-F5344CB8AC3E}">
        <p14:creationId xmlns:p14="http://schemas.microsoft.com/office/powerpoint/2010/main" val="16928240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Acciones</a:t>
            </a:r>
            <a:endParaRPr lang="es-ES" dirty="0"/>
          </a:p>
        </p:txBody>
      </p:sp>
      <p:sp>
        <p:nvSpPr>
          <p:cNvPr id="3" name="Marcador de contenido 2"/>
          <p:cNvSpPr>
            <a:spLocks noGrp="1"/>
          </p:cNvSpPr>
          <p:nvPr>
            <p:ph sz="quarter" idx="1"/>
          </p:nvPr>
        </p:nvSpPr>
        <p:spPr>
          <a:xfrm>
            <a:off x="179512" y="1196752"/>
            <a:ext cx="4536504" cy="5661248"/>
          </a:xfrm>
        </p:spPr>
        <p:txBody>
          <a:bodyPr>
            <a:normAutofit fontScale="62500" lnSpcReduction="20000"/>
          </a:bodyPr>
          <a:lstStyle/>
          <a:p>
            <a:pPr marL="514350" indent="-514350">
              <a:lnSpc>
                <a:spcPct val="150000"/>
              </a:lnSpc>
              <a:spcAft>
                <a:spcPts val="1200"/>
              </a:spcAft>
              <a:buFont typeface="+mj-lt"/>
              <a:buAutoNum type="alphaUcPeriod"/>
            </a:pPr>
            <a:r>
              <a:rPr lang="es-ES" dirty="0" smtClean="0"/>
              <a:t>Solicitud por escrito en el Registro de Ministerio de Economía e Innovación. Diciembre 2014</a:t>
            </a:r>
          </a:p>
          <a:p>
            <a:pPr marL="514350" indent="-514350">
              <a:lnSpc>
                <a:spcPct val="150000"/>
              </a:lnSpc>
              <a:spcAft>
                <a:spcPts val="1200"/>
              </a:spcAft>
              <a:buFont typeface="+mj-lt"/>
              <a:buAutoNum type="alphaUcPeriod"/>
            </a:pPr>
            <a:r>
              <a:rPr lang="es-ES" dirty="0" smtClean="0"/>
              <a:t>Solicitud Telemática. Marzo 2015</a:t>
            </a:r>
          </a:p>
          <a:p>
            <a:pPr marL="514350" indent="-514350">
              <a:lnSpc>
                <a:spcPct val="150000"/>
              </a:lnSpc>
              <a:spcAft>
                <a:spcPts val="1200"/>
              </a:spcAft>
              <a:buFont typeface="+mj-lt"/>
              <a:buAutoNum type="alphaUcPeriod"/>
            </a:pPr>
            <a:r>
              <a:rPr lang="es-ES" dirty="0"/>
              <a:t>Solicitud por escrito en el Registro de Ministerio de Economía e </a:t>
            </a:r>
            <a:r>
              <a:rPr lang="es-ES" dirty="0" smtClean="0"/>
              <a:t>Innovación de información sobre 201 proyectos. Julio 2015. </a:t>
            </a:r>
            <a:endParaRPr lang="es-ES" dirty="0" smtClean="0"/>
          </a:p>
          <a:p>
            <a:pPr marL="514350" indent="-514350">
              <a:lnSpc>
                <a:spcPct val="150000"/>
              </a:lnSpc>
              <a:spcAft>
                <a:spcPts val="1200"/>
              </a:spcAft>
              <a:buFont typeface="+mj-lt"/>
              <a:buAutoNum type="alphaUcPeriod"/>
            </a:pPr>
            <a:r>
              <a:rPr lang="es-ES" dirty="0" smtClean="0"/>
              <a:t>Solicitud individualizada (1 memoria de un proyecto, e información sobre 5 proyectos) Octubre 2015</a:t>
            </a:r>
            <a:endParaRPr lang="es-ES" dirty="0"/>
          </a:p>
        </p:txBody>
      </p:sp>
      <p:sp>
        <p:nvSpPr>
          <p:cNvPr id="4" name="CuadroTexto 3"/>
          <p:cNvSpPr txBox="1"/>
          <p:nvPr/>
        </p:nvSpPr>
        <p:spPr>
          <a:xfrm>
            <a:off x="5148064" y="2276872"/>
            <a:ext cx="3995936" cy="3970318"/>
          </a:xfrm>
          <a:prstGeom prst="rect">
            <a:avLst/>
          </a:prstGeom>
          <a:noFill/>
        </p:spPr>
        <p:txBody>
          <a:bodyPr wrap="square" rtlCol="0">
            <a:spAutoFit/>
          </a:bodyPr>
          <a:lstStyle/>
          <a:p>
            <a:pPr marL="285750" indent="-285750">
              <a:buFont typeface="Arial" panose="020B0604020202020204" pitchFamily="34" charset="0"/>
              <a:buChar char="•"/>
            </a:pPr>
            <a:r>
              <a:rPr lang="es-ES" dirty="0"/>
              <a:t>Titulo, referencia del número del proyecto y convocatoria (fecha). . </a:t>
            </a:r>
            <a:endParaRPr lang="es-ES" dirty="0" smtClean="0"/>
          </a:p>
          <a:p>
            <a:pPr marL="285750" indent="-285750">
              <a:buFont typeface="Arial" panose="020B0604020202020204" pitchFamily="34" charset="0"/>
              <a:buChar char="•"/>
            </a:pPr>
            <a:r>
              <a:rPr lang="es-ES" dirty="0" smtClean="0"/>
              <a:t>Boletín </a:t>
            </a:r>
            <a:r>
              <a:rPr lang="es-ES" dirty="0"/>
              <a:t>o </a:t>
            </a:r>
            <a:r>
              <a:rPr lang="es-ES" dirty="0" smtClean="0"/>
              <a:t>medio </a:t>
            </a:r>
            <a:r>
              <a:rPr lang="es-ES" dirty="0"/>
              <a:t>por el cual se ha publicado la </a:t>
            </a:r>
            <a:r>
              <a:rPr lang="es-ES" dirty="0" smtClean="0"/>
              <a:t>resolución </a:t>
            </a:r>
            <a:r>
              <a:rPr lang="es-ES" dirty="0"/>
              <a:t>. Nombre del </a:t>
            </a:r>
            <a:r>
              <a:rPr lang="es-ES" dirty="0" smtClean="0"/>
              <a:t>Investigador/es principal/es (</a:t>
            </a:r>
            <a:r>
              <a:rPr lang="es-ES" dirty="0" err="1"/>
              <a:t>I</a:t>
            </a:r>
            <a:r>
              <a:rPr lang="es-ES" dirty="0" err="1" smtClean="0"/>
              <a:t>p</a:t>
            </a:r>
            <a:r>
              <a:rPr lang="es-ES" dirty="0"/>
              <a:t>), </a:t>
            </a:r>
            <a:endParaRPr lang="es-ES" dirty="0" smtClean="0"/>
          </a:p>
          <a:p>
            <a:pPr marL="285750" indent="-285750">
              <a:buFont typeface="Arial" panose="020B0604020202020204" pitchFamily="34" charset="0"/>
              <a:buChar char="•"/>
            </a:pPr>
            <a:r>
              <a:rPr lang="es-ES" dirty="0" smtClean="0"/>
              <a:t>Universidad </a:t>
            </a:r>
            <a:r>
              <a:rPr lang="es-ES" dirty="0"/>
              <a:t>y Facultad a la </a:t>
            </a:r>
            <a:r>
              <a:rPr lang="es-ES" dirty="0" smtClean="0"/>
              <a:t>que pertenece</a:t>
            </a:r>
          </a:p>
          <a:p>
            <a:pPr marL="285750" indent="-285750">
              <a:buFont typeface="Arial" panose="020B0604020202020204" pitchFamily="34" charset="0"/>
              <a:buChar char="•"/>
            </a:pPr>
            <a:r>
              <a:rPr lang="es-ES" dirty="0" smtClean="0"/>
              <a:t>en</a:t>
            </a:r>
            <a:r>
              <a:rPr lang="es-ES" dirty="0"/>
              <a:t>, así corno teléfono, dirección o </a:t>
            </a:r>
            <a:r>
              <a:rPr lang="es-ES" dirty="0" err="1"/>
              <a:t>ema¡l</a:t>
            </a:r>
            <a:r>
              <a:rPr lang="es-ES" dirty="0"/>
              <a:t> de contacto en la </a:t>
            </a:r>
            <a:r>
              <a:rPr lang="es-ES" dirty="0" smtClean="0"/>
              <a:t>Universidad </a:t>
            </a:r>
            <a:r>
              <a:rPr lang="es-ES" dirty="0"/>
              <a:t>. </a:t>
            </a:r>
            <a:r>
              <a:rPr lang="es-ES" dirty="0" smtClean="0"/>
              <a:t>.</a:t>
            </a:r>
          </a:p>
          <a:p>
            <a:pPr marL="285750" indent="-285750">
              <a:buFont typeface="Arial" panose="020B0604020202020204" pitchFamily="34" charset="0"/>
              <a:buChar char="•"/>
            </a:pPr>
            <a:r>
              <a:rPr lang="es-ES" dirty="0" smtClean="0"/>
              <a:t> </a:t>
            </a:r>
            <a:r>
              <a:rPr lang="es-ES" dirty="0"/>
              <a:t>Resumen del proyecto y si es posible </a:t>
            </a:r>
            <a:r>
              <a:rPr lang="es-ES" dirty="0" smtClean="0"/>
              <a:t>memoria </a:t>
            </a:r>
            <a:r>
              <a:rPr lang="es-ES" dirty="0" err="1" smtClean="0"/>
              <a:t>c¡entífica</a:t>
            </a:r>
            <a:r>
              <a:rPr lang="es-ES" dirty="0" smtClean="0"/>
              <a:t> </a:t>
            </a:r>
            <a:r>
              <a:rPr lang="es-ES" dirty="0"/>
              <a:t>. </a:t>
            </a:r>
            <a:endParaRPr lang="es-ES" dirty="0" smtClean="0"/>
          </a:p>
          <a:p>
            <a:pPr marL="285750" indent="-285750">
              <a:buFont typeface="Arial" panose="020B0604020202020204" pitchFamily="34" charset="0"/>
              <a:buChar char="•"/>
            </a:pPr>
            <a:r>
              <a:rPr lang="es-ES" dirty="0" smtClean="0"/>
              <a:t>Cantidad </a:t>
            </a:r>
            <a:r>
              <a:rPr lang="es-ES" dirty="0"/>
              <a:t>concedida </a:t>
            </a:r>
            <a:r>
              <a:rPr lang="es-ES" dirty="0" smtClean="0"/>
              <a:t>y</a:t>
            </a:r>
          </a:p>
          <a:p>
            <a:pPr marL="285750" indent="-285750">
              <a:buFont typeface="Arial" panose="020B0604020202020204" pitchFamily="34" charset="0"/>
              <a:buChar char="•"/>
            </a:pPr>
            <a:r>
              <a:rPr lang="es-ES" dirty="0" smtClean="0"/>
              <a:t> </a:t>
            </a:r>
            <a:r>
              <a:rPr lang="es-ES" dirty="0"/>
              <a:t>Estado del proyecto de investigación.</a:t>
            </a:r>
            <a:endParaRPr lang="es-ES" dirty="0"/>
          </a:p>
        </p:txBody>
      </p:sp>
      <p:sp>
        <p:nvSpPr>
          <p:cNvPr id="5" name="Flecha doblada 4"/>
          <p:cNvSpPr/>
          <p:nvPr/>
        </p:nvSpPr>
        <p:spPr>
          <a:xfrm>
            <a:off x="4716016" y="3501008"/>
            <a:ext cx="576064" cy="208823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126029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Las respuestas del Gobierno</a:t>
            </a:r>
            <a:endParaRPr lang="es-ES" dirty="0"/>
          </a:p>
        </p:txBody>
      </p:sp>
      <p:sp>
        <p:nvSpPr>
          <p:cNvPr id="3" name="Marcador de contenido 2"/>
          <p:cNvSpPr>
            <a:spLocks noGrp="1"/>
          </p:cNvSpPr>
          <p:nvPr>
            <p:ph sz="quarter" idx="1"/>
          </p:nvPr>
        </p:nvSpPr>
        <p:spPr>
          <a:xfrm>
            <a:off x="457200" y="1916832"/>
            <a:ext cx="8724900" cy="4741987"/>
          </a:xfrm>
        </p:spPr>
        <p:txBody>
          <a:bodyPr>
            <a:normAutofit fontScale="92500"/>
          </a:bodyPr>
          <a:lstStyle/>
          <a:p>
            <a:r>
              <a:rPr lang="es-ES" dirty="0" smtClean="0"/>
              <a:t>Dos </a:t>
            </a:r>
            <a:r>
              <a:rPr lang="es-ES" dirty="0" smtClean="0"/>
              <a:t>correos </a:t>
            </a:r>
          </a:p>
          <a:p>
            <a:pPr lvl="1"/>
            <a:r>
              <a:rPr lang="es-ES" dirty="0" smtClean="0"/>
              <a:t>Respuesta a C: Uno del Ministerio de Economía y Competitividad 9/07/2015 solicitando la tabla Excel con todas las referencias a las investigaciones en respuesta a la solicitud de JULIO de 2015</a:t>
            </a:r>
          </a:p>
          <a:p>
            <a:pPr lvl="1"/>
            <a:r>
              <a:rPr lang="es-ES" dirty="0" smtClean="0"/>
              <a:t>Respuesta a B: Otro del Ministerio de Presidencia 10/07/15 en donde se informa que se puede acceder a través del Portal de Transparencia al estado de la solicitud</a:t>
            </a:r>
            <a:r>
              <a:rPr lang="es-ES" dirty="0" smtClean="0"/>
              <a:t>.</a:t>
            </a:r>
          </a:p>
          <a:p>
            <a:r>
              <a:rPr lang="es-ES" b="1" dirty="0" smtClean="0"/>
              <a:t>Un envío con la información (incompleta) en un CD</a:t>
            </a:r>
            <a:endParaRPr lang="es-ES" b="1" dirty="0" smtClean="0"/>
          </a:p>
          <a:p>
            <a:endParaRPr lang="es-ES" dirty="0" smtClean="0"/>
          </a:p>
        </p:txBody>
      </p:sp>
    </p:spTree>
    <p:extLst>
      <p:ext uri="{BB962C8B-B14F-4D97-AF65-F5344CB8AC3E}">
        <p14:creationId xmlns:p14="http://schemas.microsoft.com/office/powerpoint/2010/main" val="3616775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strips(downRight)">
                                      <p:cBhvr>
                                        <p:cTn id="13" dur="500"/>
                                        <p:tgtEl>
                                          <p:spTgt spid="3">
                                            <p:txEl>
                                              <p:pRg st="0" end="0"/>
                                            </p:txEl>
                                          </p:spTgt>
                                        </p:tgtEl>
                                      </p:cBhvr>
                                    </p:animEffect>
                                  </p:childTnLst>
                                </p:cTn>
                              </p:par>
                              <p:par>
                                <p:cTn id="14" presetID="18" presetClass="entr" presetSubtype="6"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strips(downRight)">
                                      <p:cBhvr>
                                        <p:cTn id="16" dur="500"/>
                                        <p:tgtEl>
                                          <p:spTgt spid="3">
                                            <p:txEl>
                                              <p:pRg st="1" end="1"/>
                                            </p:txEl>
                                          </p:spTgt>
                                        </p:tgtEl>
                                      </p:cBhvr>
                                    </p:animEffect>
                                  </p:childTnLst>
                                </p:cTn>
                              </p:par>
                              <p:par>
                                <p:cTn id="17" presetID="18" presetClass="entr" presetSubtype="6"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strips(downRight)">
                                      <p:cBhvr>
                                        <p:cTn id="19" dur="500"/>
                                        <p:tgtEl>
                                          <p:spTgt spid="3">
                                            <p:txEl>
                                              <p:pRg st="2" end="2"/>
                                            </p:txEl>
                                          </p:spTgt>
                                        </p:tgtEl>
                                      </p:cBhvr>
                                    </p:animEffect>
                                  </p:childTnLst>
                                </p:cTn>
                              </p:par>
                              <p:par>
                                <p:cTn id="20" presetID="18" presetClass="entr" presetSubtype="6"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trips(downRigh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Contestación </a:t>
            </a:r>
            <a:r>
              <a:rPr lang="es-ES" dirty="0" err="1" smtClean="0"/>
              <a:t>MINICO</a:t>
            </a:r>
            <a:r>
              <a:rPr lang="es-ES" dirty="0" smtClean="0"/>
              <a:t> julio 2015</a:t>
            </a:r>
            <a:endParaRPr lang="es-ES" dirty="0"/>
          </a:p>
        </p:txBody>
      </p:sp>
      <p:sp>
        <p:nvSpPr>
          <p:cNvPr id="3" name="Marcador de contenido 2"/>
          <p:cNvSpPr>
            <a:spLocks noGrp="1"/>
          </p:cNvSpPr>
          <p:nvPr>
            <p:ph idx="1"/>
          </p:nvPr>
        </p:nvSpPr>
        <p:spPr>
          <a:xfrm>
            <a:off x="251520" y="1600200"/>
            <a:ext cx="8435280" cy="5257800"/>
          </a:xfrm>
        </p:spPr>
        <p:txBody>
          <a:bodyPr>
            <a:normAutofit fontScale="77500" lnSpcReduction="20000"/>
          </a:bodyPr>
          <a:lstStyle/>
          <a:p>
            <a:pPr marL="0" indent="0">
              <a:buNone/>
            </a:pPr>
            <a:r>
              <a:rPr lang="es-ES" sz="2700" dirty="0" smtClean="0"/>
              <a:t>Hoja Excel con 201 proyectos</a:t>
            </a:r>
          </a:p>
          <a:p>
            <a:pPr marL="0" indent="0">
              <a:buNone/>
            </a:pPr>
            <a:r>
              <a:rPr lang="es-ES" sz="2700" dirty="0" smtClean="0"/>
              <a:t>Se deniega</a:t>
            </a:r>
            <a:r>
              <a:rPr lang="es-ES" sz="2700" dirty="0"/>
              <a:t>:</a:t>
            </a:r>
          </a:p>
          <a:p>
            <a:pPr lvl="0"/>
            <a:r>
              <a:rPr lang="es-ES" sz="2700" dirty="0"/>
              <a:t>el teléfono, dirección o email del contacto del investigador principal alegando la Ley 15/1999 de Protección de Datos Personales.</a:t>
            </a:r>
          </a:p>
          <a:p>
            <a:pPr lvl="0"/>
            <a:r>
              <a:rPr lang="es-ES" sz="2700" dirty="0"/>
              <a:t> Además tampoco se proporcionan las memorias científico-técnica de los proyectos, “por </a:t>
            </a:r>
          </a:p>
          <a:p>
            <a:pPr lvl="1"/>
            <a:r>
              <a:rPr lang="es-ES" sz="2700" dirty="0" smtClean="0"/>
              <a:t>“No </a:t>
            </a:r>
            <a:r>
              <a:rPr lang="es-ES" sz="2700" dirty="0"/>
              <a:t>tener carácter público, ni contarse con la debida autorización de los investigadores principales ni de las instituciones solicitantes de los proyectos. Su suministro podría vulnerar derechos legalmente protegidos en el ámbito de la propiedad industrial o </a:t>
            </a:r>
            <a:r>
              <a:rPr lang="es-ES" sz="2700" dirty="0" smtClean="0"/>
              <a:t>intelectual”</a:t>
            </a:r>
            <a:endParaRPr lang="es-ES" sz="2700" dirty="0"/>
          </a:p>
          <a:p>
            <a:pPr lvl="1"/>
            <a:r>
              <a:rPr lang="es-ES" sz="2700" dirty="0" smtClean="0"/>
              <a:t>“Debe </a:t>
            </a:r>
            <a:r>
              <a:rPr lang="es-ES" sz="2700" dirty="0"/>
              <a:t>tenerse en cuenta además, la imposibilidad material de suministrar dicha información, dada su magnitud: se trata de documentos de una extensión media de 30 páginas para un total de 201 proyectos. No obstante, en la información suministrada se incluya para cada proyecto un resumen detallado de la memoria científico técnica”. </a:t>
            </a:r>
          </a:p>
          <a:p>
            <a:endParaRPr lang="es-ES" dirty="0"/>
          </a:p>
        </p:txBody>
      </p:sp>
    </p:spTree>
    <p:extLst>
      <p:ext uri="{BB962C8B-B14F-4D97-AF65-F5344CB8AC3E}">
        <p14:creationId xmlns:p14="http://schemas.microsoft.com/office/powerpoint/2010/main" val="2383870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arn(inVertical)">
                                      <p:cBhvr>
                                        <p:cTn id="25" dur="500"/>
                                        <p:tgtEl>
                                          <p:spTgt spid="3">
                                            <p:txEl>
                                              <p:pRg st="4" end="4"/>
                                            </p:txEl>
                                          </p:spTgt>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barn(inVertical)">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994122"/>
          </a:xfrm>
        </p:spPr>
        <p:txBody>
          <a:bodyPr>
            <a:normAutofit/>
          </a:bodyPr>
          <a:lstStyle/>
          <a:p>
            <a:r>
              <a:rPr lang="es-ES" dirty="0" smtClean="0"/>
              <a:t>Algunos datos de los  </a:t>
            </a:r>
            <a:r>
              <a:rPr lang="es-ES" dirty="0" err="1" smtClean="0"/>
              <a:t>MINICO</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494742445"/>
              </p:ext>
            </p:extLst>
          </p:nvPr>
        </p:nvGraphicFramePr>
        <p:xfrm>
          <a:off x="251519" y="1052735"/>
          <a:ext cx="8892478" cy="5472609"/>
        </p:xfrm>
        <a:graphic>
          <a:graphicData uri="http://schemas.openxmlformats.org/drawingml/2006/table">
            <a:tbl>
              <a:tblPr firstRow="1" firstCol="1" bandRow="1">
                <a:tableStyleId>{5C22544A-7EE6-4342-B048-85BDC9FD1C3A}</a:tableStyleId>
              </a:tblPr>
              <a:tblGrid>
                <a:gridCol w="1101876"/>
                <a:gridCol w="1732283"/>
                <a:gridCol w="3142753"/>
                <a:gridCol w="2915566"/>
              </a:tblGrid>
              <a:tr h="600266">
                <a:tc>
                  <a:txBody>
                    <a:bodyPr/>
                    <a:lstStyle/>
                    <a:p>
                      <a:pPr marL="228600">
                        <a:lnSpc>
                          <a:spcPct val="107000"/>
                        </a:lnSpc>
                        <a:spcAft>
                          <a:spcPts val="0"/>
                        </a:spcAft>
                      </a:pPr>
                      <a:r>
                        <a:rPr lang="es-ES" sz="1800" dirty="0">
                          <a:effectLst/>
                        </a:rPr>
                        <a:t>Años</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228600" algn="ctr">
                        <a:lnSpc>
                          <a:spcPct val="107000"/>
                        </a:lnSpc>
                        <a:spcAft>
                          <a:spcPts val="0"/>
                        </a:spcAft>
                      </a:pPr>
                      <a:r>
                        <a:rPr lang="es-ES" sz="1800" dirty="0">
                          <a:effectLst/>
                        </a:rPr>
                        <a:t>Nº proyectos</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228600" algn="r">
                        <a:lnSpc>
                          <a:spcPct val="107000"/>
                        </a:lnSpc>
                        <a:spcAft>
                          <a:spcPts val="0"/>
                        </a:spcAft>
                      </a:pPr>
                      <a:r>
                        <a:rPr lang="es-ES" sz="1800">
                          <a:effectLst/>
                        </a:rPr>
                        <a:t>Suma de Importe concedido</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228600" algn="ctr">
                        <a:lnSpc>
                          <a:spcPct val="107000"/>
                        </a:lnSpc>
                        <a:spcAft>
                          <a:spcPts val="0"/>
                        </a:spcAft>
                      </a:pPr>
                      <a:r>
                        <a:rPr lang="es-ES" sz="2000" dirty="0">
                          <a:effectLst/>
                        </a:rPr>
                        <a:t>Media por año</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600266">
                <a:tc>
                  <a:txBody>
                    <a:bodyPr/>
                    <a:lstStyle/>
                    <a:p>
                      <a:pPr marL="228600">
                        <a:lnSpc>
                          <a:spcPct val="107000"/>
                        </a:lnSpc>
                        <a:spcAft>
                          <a:spcPts val="0"/>
                        </a:spcAft>
                      </a:pPr>
                      <a:r>
                        <a:rPr lang="es-ES" sz="1800" dirty="0">
                          <a:effectLst/>
                        </a:rPr>
                        <a:t>2007</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228600" algn="ctr">
                        <a:lnSpc>
                          <a:spcPct val="107000"/>
                        </a:lnSpc>
                        <a:spcAft>
                          <a:spcPts val="0"/>
                        </a:spcAft>
                      </a:pPr>
                      <a:r>
                        <a:rPr lang="es-ES" sz="1800" dirty="0">
                          <a:effectLst/>
                        </a:rPr>
                        <a:t>13</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228600" algn="r">
                        <a:lnSpc>
                          <a:spcPct val="107000"/>
                        </a:lnSpc>
                        <a:spcAft>
                          <a:spcPts val="0"/>
                        </a:spcAft>
                      </a:pPr>
                      <a:r>
                        <a:rPr lang="es-ES" sz="1800">
                          <a:effectLst/>
                        </a:rPr>
                        <a:t>                                  718.982,00   </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228600" algn="ctr">
                        <a:lnSpc>
                          <a:spcPct val="107000"/>
                        </a:lnSpc>
                        <a:spcAft>
                          <a:spcPts val="0"/>
                        </a:spcAft>
                      </a:pPr>
                      <a:r>
                        <a:rPr lang="es-ES" sz="1800">
                          <a:effectLst/>
                        </a:rPr>
                        <a:t>55.306,31</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600266">
                <a:tc>
                  <a:txBody>
                    <a:bodyPr/>
                    <a:lstStyle/>
                    <a:p>
                      <a:pPr marL="228600">
                        <a:lnSpc>
                          <a:spcPct val="107000"/>
                        </a:lnSpc>
                        <a:spcAft>
                          <a:spcPts val="0"/>
                        </a:spcAft>
                      </a:pPr>
                      <a:r>
                        <a:rPr lang="es-ES" sz="1800" dirty="0">
                          <a:effectLst/>
                        </a:rPr>
                        <a:t>2008</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228600" algn="ctr">
                        <a:lnSpc>
                          <a:spcPct val="107000"/>
                        </a:lnSpc>
                        <a:spcAft>
                          <a:spcPts val="0"/>
                        </a:spcAft>
                      </a:pPr>
                      <a:r>
                        <a:rPr lang="es-ES" sz="1800" dirty="0">
                          <a:effectLst/>
                        </a:rPr>
                        <a:t>12</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228600" algn="r">
                        <a:lnSpc>
                          <a:spcPct val="107000"/>
                        </a:lnSpc>
                        <a:spcAft>
                          <a:spcPts val="0"/>
                        </a:spcAft>
                      </a:pPr>
                      <a:r>
                        <a:rPr lang="es-ES" sz="1800">
                          <a:effectLst/>
                        </a:rPr>
                        <a:t>                                  584.914,00   </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228600" algn="ctr">
                        <a:lnSpc>
                          <a:spcPct val="107000"/>
                        </a:lnSpc>
                        <a:spcAft>
                          <a:spcPts val="0"/>
                        </a:spcAft>
                      </a:pPr>
                      <a:r>
                        <a:rPr lang="es-ES" sz="1800">
                          <a:effectLst/>
                        </a:rPr>
                        <a:t>48.742,83</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600266">
                <a:tc>
                  <a:txBody>
                    <a:bodyPr/>
                    <a:lstStyle/>
                    <a:p>
                      <a:pPr marL="228600">
                        <a:lnSpc>
                          <a:spcPct val="107000"/>
                        </a:lnSpc>
                        <a:spcAft>
                          <a:spcPts val="0"/>
                        </a:spcAft>
                      </a:pPr>
                      <a:r>
                        <a:rPr lang="es-ES" sz="1800">
                          <a:effectLst/>
                        </a:rPr>
                        <a:t>2009</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228600" algn="ctr">
                        <a:lnSpc>
                          <a:spcPct val="107000"/>
                        </a:lnSpc>
                        <a:spcAft>
                          <a:spcPts val="0"/>
                        </a:spcAft>
                      </a:pPr>
                      <a:r>
                        <a:rPr lang="es-ES" sz="1800" dirty="0">
                          <a:effectLst/>
                        </a:rPr>
                        <a:t>33</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228600" algn="r">
                        <a:lnSpc>
                          <a:spcPct val="107000"/>
                        </a:lnSpc>
                        <a:spcAft>
                          <a:spcPts val="0"/>
                        </a:spcAft>
                      </a:pPr>
                      <a:r>
                        <a:rPr lang="es-ES" sz="1800" dirty="0">
                          <a:effectLst/>
                        </a:rPr>
                        <a:t>                               1.528.230,08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228600" algn="ctr">
                        <a:lnSpc>
                          <a:spcPct val="107000"/>
                        </a:lnSpc>
                        <a:spcAft>
                          <a:spcPts val="0"/>
                        </a:spcAft>
                      </a:pPr>
                      <a:r>
                        <a:rPr lang="es-ES" sz="1800">
                          <a:effectLst/>
                        </a:rPr>
                        <a:t>46.310,00</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600266">
                <a:tc>
                  <a:txBody>
                    <a:bodyPr/>
                    <a:lstStyle/>
                    <a:p>
                      <a:pPr marL="228600">
                        <a:lnSpc>
                          <a:spcPct val="107000"/>
                        </a:lnSpc>
                        <a:spcAft>
                          <a:spcPts val="0"/>
                        </a:spcAft>
                      </a:pPr>
                      <a:r>
                        <a:rPr lang="es-ES" sz="1800">
                          <a:effectLst/>
                        </a:rPr>
                        <a:t>2010</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228600" algn="ctr">
                        <a:lnSpc>
                          <a:spcPct val="107000"/>
                        </a:lnSpc>
                        <a:spcAft>
                          <a:spcPts val="0"/>
                        </a:spcAft>
                      </a:pPr>
                      <a:r>
                        <a:rPr lang="es-ES" sz="1800">
                          <a:effectLst/>
                        </a:rPr>
                        <a:t>53</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228600" algn="r">
                        <a:lnSpc>
                          <a:spcPct val="107000"/>
                        </a:lnSpc>
                        <a:spcAft>
                          <a:spcPts val="0"/>
                        </a:spcAft>
                      </a:pPr>
                      <a:r>
                        <a:rPr lang="es-ES" sz="1800" dirty="0">
                          <a:effectLst/>
                        </a:rPr>
                        <a:t>                               1.281.274,00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228600" algn="ctr">
                        <a:lnSpc>
                          <a:spcPct val="107000"/>
                        </a:lnSpc>
                        <a:spcAft>
                          <a:spcPts val="0"/>
                        </a:spcAft>
                      </a:pPr>
                      <a:r>
                        <a:rPr lang="es-ES" sz="1800">
                          <a:effectLst/>
                        </a:rPr>
                        <a:t>24.174,98</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600266">
                <a:tc>
                  <a:txBody>
                    <a:bodyPr/>
                    <a:lstStyle/>
                    <a:p>
                      <a:pPr marL="228600">
                        <a:lnSpc>
                          <a:spcPct val="107000"/>
                        </a:lnSpc>
                        <a:spcAft>
                          <a:spcPts val="0"/>
                        </a:spcAft>
                      </a:pPr>
                      <a:r>
                        <a:rPr lang="es-ES" sz="1800">
                          <a:effectLst/>
                        </a:rPr>
                        <a:t>2011</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228600" algn="ctr">
                        <a:lnSpc>
                          <a:spcPct val="107000"/>
                        </a:lnSpc>
                        <a:spcAft>
                          <a:spcPts val="0"/>
                        </a:spcAft>
                      </a:pPr>
                      <a:r>
                        <a:rPr lang="es-ES" sz="1800">
                          <a:effectLst/>
                        </a:rPr>
                        <a:t>30</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228600" algn="r">
                        <a:lnSpc>
                          <a:spcPct val="107000"/>
                        </a:lnSpc>
                        <a:spcAft>
                          <a:spcPts val="0"/>
                        </a:spcAft>
                      </a:pPr>
                      <a:r>
                        <a:rPr lang="es-ES" sz="1800" dirty="0">
                          <a:effectLst/>
                        </a:rPr>
                        <a:t>                               1.178.517,01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228600" algn="ctr">
                        <a:lnSpc>
                          <a:spcPct val="107000"/>
                        </a:lnSpc>
                        <a:spcAft>
                          <a:spcPts val="0"/>
                        </a:spcAft>
                      </a:pPr>
                      <a:r>
                        <a:rPr lang="es-ES" sz="1800" dirty="0">
                          <a:effectLst/>
                        </a:rPr>
                        <a:t>39.283,90</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600266">
                <a:tc>
                  <a:txBody>
                    <a:bodyPr/>
                    <a:lstStyle/>
                    <a:p>
                      <a:pPr marL="228600">
                        <a:lnSpc>
                          <a:spcPct val="107000"/>
                        </a:lnSpc>
                        <a:spcAft>
                          <a:spcPts val="0"/>
                        </a:spcAft>
                      </a:pPr>
                      <a:r>
                        <a:rPr lang="es-ES" sz="1800">
                          <a:effectLst/>
                        </a:rPr>
                        <a:t>2012</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228600" algn="ctr">
                        <a:lnSpc>
                          <a:spcPct val="107000"/>
                        </a:lnSpc>
                        <a:spcAft>
                          <a:spcPts val="0"/>
                        </a:spcAft>
                      </a:pPr>
                      <a:r>
                        <a:rPr lang="es-ES" sz="1800">
                          <a:effectLst/>
                        </a:rPr>
                        <a:t>38</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228600" algn="r">
                        <a:lnSpc>
                          <a:spcPct val="107000"/>
                        </a:lnSpc>
                        <a:spcAft>
                          <a:spcPts val="0"/>
                        </a:spcAft>
                      </a:pPr>
                      <a:r>
                        <a:rPr lang="es-ES" sz="1800">
                          <a:effectLst/>
                        </a:rPr>
                        <a:t>                               1.207.908,00   </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228600" algn="ctr">
                        <a:lnSpc>
                          <a:spcPct val="107000"/>
                        </a:lnSpc>
                        <a:spcAft>
                          <a:spcPts val="0"/>
                        </a:spcAft>
                      </a:pPr>
                      <a:r>
                        <a:rPr lang="es-ES" sz="1800" dirty="0">
                          <a:effectLst/>
                        </a:rPr>
                        <a:t>31.787,05</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600266">
                <a:tc>
                  <a:txBody>
                    <a:bodyPr/>
                    <a:lstStyle/>
                    <a:p>
                      <a:pPr marL="228600">
                        <a:lnSpc>
                          <a:spcPct val="107000"/>
                        </a:lnSpc>
                        <a:spcAft>
                          <a:spcPts val="0"/>
                        </a:spcAft>
                      </a:pPr>
                      <a:r>
                        <a:rPr lang="es-ES" sz="1800">
                          <a:effectLst/>
                        </a:rPr>
                        <a:t>2013</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228600" algn="ctr">
                        <a:lnSpc>
                          <a:spcPct val="107000"/>
                        </a:lnSpc>
                        <a:spcAft>
                          <a:spcPts val="0"/>
                        </a:spcAft>
                      </a:pPr>
                      <a:r>
                        <a:rPr lang="es-ES" sz="1800">
                          <a:effectLst/>
                        </a:rPr>
                        <a:t>22</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228600" algn="r">
                        <a:lnSpc>
                          <a:spcPct val="107000"/>
                        </a:lnSpc>
                        <a:spcAft>
                          <a:spcPts val="0"/>
                        </a:spcAft>
                      </a:pPr>
                      <a:r>
                        <a:rPr lang="es-ES" sz="1800">
                          <a:effectLst/>
                        </a:rPr>
                        <a:t>                               1.084.462,50   </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228600" algn="ctr">
                        <a:lnSpc>
                          <a:spcPct val="107000"/>
                        </a:lnSpc>
                        <a:spcAft>
                          <a:spcPts val="0"/>
                        </a:spcAft>
                      </a:pPr>
                      <a:r>
                        <a:rPr lang="es-ES" sz="1800" dirty="0">
                          <a:effectLst/>
                        </a:rPr>
                        <a:t>49.293,75</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670481">
                <a:tc>
                  <a:txBody>
                    <a:bodyPr/>
                    <a:lstStyle/>
                    <a:p>
                      <a:pPr marL="228600">
                        <a:lnSpc>
                          <a:spcPct val="107000"/>
                        </a:lnSpc>
                        <a:spcAft>
                          <a:spcPts val="0"/>
                        </a:spcAft>
                      </a:pPr>
                      <a:r>
                        <a:rPr lang="es-ES" sz="1800" dirty="0" smtClean="0">
                          <a:effectLst/>
                        </a:rPr>
                        <a:t>Total</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228600" algn="ctr">
                        <a:lnSpc>
                          <a:spcPct val="107000"/>
                        </a:lnSpc>
                        <a:spcAft>
                          <a:spcPts val="0"/>
                        </a:spcAft>
                      </a:pPr>
                      <a:r>
                        <a:rPr lang="es-ES" sz="1800">
                          <a:effectLst/>
                        </a:rPr>
                        <a:t>201</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228600" algn="r">
                        <a:lnSpc>
                          <a:spcPct val="107000"/>
                        </a:lnSpc>
                        <a:spcAft>
                          <a:spcPts val="0"/>
                        </a:spcAft>
                      </a:pPr>
                      <a:r>
                        <a:rPr lang="es-ES" sz="1800">
                          <a:effectLst/>
                        </a:rPr>
                        <a:t>                               7.584.287,59   </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228600" algn="ctr">
                        <a:lnSpc>
                          <a:spcPct val="107000"/>
                        </a:lnSpc>
                        <a:spcAft>
                          <a:spcPts val="0"/>
                        </a:spcAft>
                      </a:pPr>
                      <a:r>
                        <a:rPr lang="es-ES" sz="1800" dirty="0">
                          <a:effectLst/>
                        </a:rPr>
                        <a:t>37.732,77</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bl>
          </a:graphicData>
        </a:graphic>
      </p:graphicFrame>
    </p:spTree>
    <p:extLst>
      <p:ext uri="{BB962C8B-B14F-4D97-AF65-F5344CB8AC3E}">
        <p14:creationId xmlns:p14="http://schemas.microsoft.com/office/powerpoint/2010/main" val="32219088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476031096"/>
              </p:ext>
            </p:extLst>
          </p:nvPr>
        </p:nvGraphicFramePr>
        <p:xfrm>
          <a:off x="323528" y="4"/>
          <a:ext cx="8064896" cy="6857990"/>
        </p:xfrm>
        <a:graphic>
          <a:graphicData uri="http://schemas.openxmlformats.org/drawingml/2006/table">
            <a:tbl>
              <a:tblPr firstRow="1" firstCol="1" bandRow="1">
                <a:tableStyleId>{5C22544A-7EE6-4342-B048-85BDC9FD1C3A}</a:tableStyleId>
              </a:tblPr>
              <a:tblGrid>
                <a:gridCol w="6983504"/>
                <a:gridCol w="1081392"/>
              </a:tblGrid>
              <a:tr h="436639">
                <a:tc>
                  <a:txBody>
                    <a:bodyPr/>
                    <a:lstStyle/>
                    <a:p>
                      <a:pPr marL="228600">
                        <a:lnSpc>
                          <a:spcPct val="107000"/>
                        </a:lnSpc>
                        <a:spcAft>
                          <a:spcPts val="0"/>
                        </a:spcAft>
                      </a:pPr>
                      <a:r>
                        <a:rPr lang="es-ES" sz="1600" dirty="0">
                          <a:effectLst/>
                        </a:rPr>
                        <a:t>UNIVERSIDAD COMPLUTENSE DE MADRID</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228600" algn="r" defTabSz="914400" rtl="0" eaLnBrk="1" latinLnBrk="0" hangingPunct="1">
                        <a:lnSpc>
                          <a:spcPct val="107000"/>
                        </a:lnSpc>
                        <a:spcAft>
                          <a:spcPts val="0"/>
                        </a:spcAft>
                      </a:pPr>
                      <a:r>
                        <a:rPr lang="es-ES" sz="1600" kern="1200" dirty="0">
                          <a:solidFill>
                            <a:schemeClr val="dk1"/>
                          </a:solidFill>
                          <a:effectLst/>
                          <a:latin typeface="+mn-lt"/>
                          <a:ea typeface="+mn-ea"/>
                          <a:cs typeface="+mn-cs"/>
                        </a:rPr>
                        <a:t>32</a:t>
                      </a:r>
                    </a:p>
                  </a:txBody>
                  <a:tcPr marL="44450" marR="44450" marT="0" marB="0" anchor="b"/>
                </a:tc>
              </a:tr>
              <a:tr h="436639">
                <a:tc>
                  <a:txBody>
                    <a:bodyPr/>
                    <a:lstStyle/>
                    <a:p>
                      <a:pPr marL="228600">
                        <a:lnSpc>
                          <a:spcPct val="107000"/>
                        </a:lnSpc>
                        <a:spcAft>
                          <a:spcPts val="0"/>
                        </a:spcAft>
                      </a:pPr>
                      <a:r>
                        <a:rPr lang="es-ES" sz="1600" dirty="0">
                          <a:effectLst/>
                        </a:rPr>
                        <a:t>UNIVERSIDAD </a:t>
                      </a:r>
                      <a:r>
                        <a:rPr lang="es-ES" sz="1600" dirty="0" err="1">
                          <a:effectLst/>
                        </a:rPr>
                        <a:t>AUTONOMA</a:t>
                      </a:r>
                      <a:r>
                        <a:rPr lang="es-ES" sz="1600" dirty="0">
                          <a:effectLst/>
                        </a:rPr>
                        <a:t> DE BARCELONA</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228600" algn="r">
                        <a:lnSpc>
                          <a:spcPct val="107000"/>
                        </a:lnSpc>
                        <a:spcAft>
                          <a:spcPts val="0"/>
                        </a:spcAft>
                      </a:pPr>
                      <a:r>
                        <a:rPr lang="es-ES" sz="1600">
                          <a:effectLst/>
                        </a:rPr>
                        <a:t>18</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436639">
                <a:tc>
                  <a:txBody>
                    <a:bodyPr/>
                    <a:lstStyle/>
                    <a:p>
                      <a:pPr marL="228600">
                        <a:lnSpc>
                          <a:spcPct val="107000"/>
                        </a:lnSpc>
                        <a:spcAft>
                          <a:spcPts val="0"/>
                        </a:spcAft>
                      </a:pPr>
                      <a:r>
                        <a:rPr lang="es-ES" sz="1600" dirty="0" err="1">
                          <a:effectLst/>
                        </a:rPr>
                        <a:t>UNIVERSITAT</a:t>
                      </a:r>
                      <a:r>
                        <a:rPr lang="es-ES" sz="1600" dirty="0">
                          <a:effectLst/>
                        </a:rPr>
                        <a:t> </a:t>
                      </a:r>
                      <a:r>
                        <a:rPr lang="es-ES" sz="1600" dirty="0" err="1">
                          <a:effectLst/>
                        </a:rPr>
                        <a:t>POMPEU</a:t>
                      </a:r>
                      <a:r>
                        <a:rPr lang="es-ES" sz="1600" dirty="0">
                          <a:effectLst/>
                        </a:rPr>
                        <a:t> </a:t>
                      </a:r>
                      <a:r>
                        <a:rPr lang="es-ES" sz="1600" dirty="0" err="1">
                          <a:effectLst/>
                        </a:rPr>
                        <a:t>FABRA</a:t>
                      </a:r>
                      <a:r>
                        <a:rPr lang="es-ES" sz="1600" dirty="0">
                          <a:effectLst/>
                        </a:rPr>
                        <a:t> </a:t>
                      </a:r>
                      <a:r>
                        <a:rPr lang="es-ES" sz="1600" dirty="0" err="1">
                          <a:effectLst/>
                        </a:rPr>
                        <a:t>CCT</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228600" algn="r">
                        <a:lnSpc>
                          <a:spcPct val="107000"/>
                        </a:lnSpc>
                        <a:spcAft>
                          <a:spcPts val="0"/>
                        </a:spcAft>
                      </a:pPr>
                      <a:r>
                        <a:rPr lang="es-ES" sz="1600" dirty="0">
                          <a:effectLst/>
                        </a:rPr>
                        <a:t>15</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436639">
                <a:tc>
                  <a:txBody>
                    <a:bodyPr/>
                    <a:lstStyle/>
                    <a:p>
                      <a:pPr marL="228600">
                        <a:lnSpc>
                          <a:spcPct val="107000"/>
                        </a:lnSpc>
                        <a:spcAft>
                          <a:spcPts val="0"/>
                        </a:spcAft>
                      </a:pPr>
                      <a:r>
                        <a:rPr lang="es-ES" sz="1600" dirty="0">
                          <a:effectLst/>
                        </a:rPr>
                        <a:t>UNIVERSIDAD DE NAVARRA</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228600" algn="r">
                        <a:lnSpc>
                          <a:spcPct val="107000"/>
                        </a:lnSpc>
                        <a:spcAft>
                          <a:spcPts val="0"/>
                        </a:spcAft>
                      </a:pPr>
                      <a:r>
                        <a:rPr lang="es-ES" sz="1600">
                          <a:effectLst/>
                        </a:rPr>
                        <a:t>10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436639">
                <a:tc>
                  <a:txBody>
                    <a:bodyPr/>
                    <a:lstStyle/>
                    <a:p>
                      <a:pPr marL="228600">
                        <a:lnSpc>
                          <a:spcPct val="107000"/>
                        </a:lnSpc>
                        <a:spcAft>
                          <a:spcPts val="0"/>
                        </a:spcAft>
                      </a:pPr>
                      <a:r>
                        <a:rPr lang="es-ES" sz="1600" dirty="0">
                          <a:effectLst/>
                        </a:rPr>
                        <a:t>UNIVERSIDAD DEL </a:t>
                      </a:r>
                      <a:r>
                        <a:rPr lang="es-ES" sz="1600" dirty="0" err="1">
                          <a:effectLst/>
                        </a:rPr>
                        <a:t>PAIS</a:t>
                      </a:r>
                      <a:r>
                        <a:rPr lang="es-ES" sz="1600" dirty="0">
                          <a:effectLst/>
                        </a:rPr>
                        <a:t> VASCO </a:t>
                      </a:r>
                      <a:r>
                        <a:rPr lang="es-ES" sz="1600" dirty="0" err="1">
                          <a:effectLst/>
                        </a:rPr>
                        <a:t>EUSKAL</a:t>
                      </a:r>
                      <a:r>
                        <a:rPr lang="es-ES" sz="1600" dirty="0">
                          <a:effectLst/>
                        </a:rPr>
                        <a:t> </a:t>
                      </a:r>
                      <a:r>
                        <a:rPr lang="es-ES" sz="1600" dirty="0" err="1">
                          <a:effectLst/>
                        </a:rPr>
                        <a:t>HERRIKO</a:t>
                      </a:r>
                      <a:r>
                        <a:rPr lang="es-ES" sz="1600" dirty="0">
                          <a:effectLst/>
                        </a:rPr>
                        <a:t> </a:t>
                      </a:r>
                      <a:r>
                        <a:rPr lang="es-ES" sz="1600" dirty="0" err="1">
                          <a:effectLst/>
                        </a:rPr>
                        <a:t>UNIBERTSITATEA</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228600" algn="r">
                        <a:lnSpc>
                          <a:spcPct val="107000"/>
                        </a:lnSpc>
                        <a:spcAft>
                          <a:spcPts val="0"/>
                        </a:spcAft>
                      </a:pPr>
                      <a:r>
                        <a:rPr lang="es-ES" sz="1600">
                          <a:effectLst/>
                        </a:rPr>
                        <a:t>10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26012">
                <a:tc>
                  <a:txBody>
                    <a:bodyPr/>
                    <a:lstStyle/>
                    <a:p>
                      <a:pPr marL="228600">
                        <a:lnSpc>
                          <a:spcPct val="107000"/>
                        </a:lnSpc>
                        <a:spcAft>
                          <a:spcPts val="0"/>
                        </a:spcAft>
                      </a:pPr>
                      <a:r>
                        <a:rPr lang="es-ES" sz="1600" dirty="0">
                          <a:effectLst/>
                        </a:rPr>
                        <a:t>UNIVERSIDAD REY JUAN CARLOS</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228600" algn="r">
                        <a:lnSpc>
                          <a:spcPct val="107000"/>
                        </a:lnSpc>
                        <a:spcAft>
                          <a:spcPts val="0"/>
                        </a:spcAft>
                      </a:pPr>
                      <a:r>
                        <a:rPr lang="es-ES" sz="1600">
                          <a:effectLst/>
                        </a:rPr>
                        <a:t>9</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26012">
                <a:tc>
                  <a:txBody>
                    <a:bodyPr/>
                    <a:lstStyle/>
                    <a:p>
                      <a:pPr marL="228600">
                        <a:lnSpc>
                          <a:spcPct val="107000"/>
                        </a:lnSpc>
                        <a:spcAft>
                          <a:spcPts val="0"/>
                        </a:spcAft>
                      </a:pPr>
                      <a:r>
                        <a:rPr lang="es-ES" sz="1600" dirty="0" err="1">
                          <a:effectLst/>
                        </a:rPr>
                        <a:t>UNIVERSIDADE</a:t>
                      </a:r>
                      <a:r>
                        <a:rPr lang="es-ES" sz="1600" dirty="0">
                          <a:effectLst/>
                        </a:rPr>
                        <a:t> DE SANTIAGO DE COMPOSTELA</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228600" algn="r">
                        <a:lnSpc>
                          <a:spcPct val="107000"/>
                        </a:lnSpc>
                        <a:spcAft>
                          <a:spcPts val="0"/>
                        </a:spcAft>
                      </a:pPr>
                      <a:r>
                        <a:rPr lang="es-ES" sz="1600">
                          <a:effectLst/>
                        </a:rPr>
                        <a:t>9</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26012">
                <a:tc>
                  <a:txBody>
                    <a:bodyPr/>
                    <a:lstStyle/>
                    <a:p>
                      <a:pPr marL="228600">
                        <a:lnSpc>
                          <a:spcPct val="107000"/>
                        </a:lnSpc>
                        <a:spcAft>
                          <a:spcPts val="0"/>
                        </a:spcAft>
                      </a:pPr>
                      <a:r>
                        <a:rPr lang="es-ES" sz="1600" dirty="0">
                          <a:effectLst/>
                        </a:rPr>
                        <a:t>UNIVERSIDAD DE BARCELONA</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228600" algn="r">
                        <a:lnSpc>
                          <a:spcPct val="107000"/>
                        </a:lnSpc>
                        <a:spcAft>
                          <a:spcPts val="0"/>
                        </a:spcAft>
                      </a:pPr>
                      <a:r>
                        <a:rPr lang="es-ES" sz="1600">
                          <a:effectLst/>
                        </a:rPr>
                        <a:t>8</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26012">
                <a:tc>
                  <a:txBody>
                    <a:bodyPr/>
                    <a:lstStyle/>
                    <a:p>
                      <a:pPr marL="228600">
                        <a:lnSpc>
                          <a:spcPct val="107000"/>
                        </a:lnSpc>
                        <a:spcAft>
                          <a:spcPts val="0"/>
                        </a:spcAft>
                      </a:pPr>
                      <a:r>
                        <a:rPr lang="es-ES" sz="1600" dirty="0">
                          <a:effectLst/>
                        </a:rPr>
                        <a:t>UNIVERSIDAD DE </a:t>
                      </a:r>
                      <a:r>
                        <a:rPr lang="es-ES" sz="1600" dirty="0" err="1">
                          <a:effectLst/>
                        </a:rPr>
                        <a:t>MALAGA</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228600" algn="r">
                        <a:lnSpc>
                          <a:spcPct val="107000"/>
                        </a:lnSpc>
                        <a:spcAft>
                          <a:spcPts val="0"/>
                        </a:spcAft>
                      </a:pPr>
                      <a:r>
                        <a:rPr lang="es-ES" sz="1600">
                          <a:effectLst/>
                        </a:rPr>
                        <a:t>8</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26012">
                <a:tc>
                  <a:txBody>
                    <a:bodyPr/>
                    <a:lstStyle/>
                    <a:p>
                      <a:pPr marL="228600">
                        <a:lnSpc>
                          <a:spcPct val="107000"/>
                        </a:lnSpc>
                        <a:spcAft>
                          <a:spcPts val="0"/>
                        </a:spcAft>
                      </a:pPr>
                      <a:r>
                        <a:rPr lang="es-ES" sz="1600" dirty="0">
                          <a:effectLst/>
                        </a:rPr>
                        <a:t>UNIVERSIDAD DE VALENCIA</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228600" algn="r">
                        <a:lnSpc>
                          <a:spcPct val="107000"/>
                        </a:lnSpc>
                        <a:spcAft>
                          <a:spcPts val="0"/>
                        </a:spcAft>
                      </a:pPr>
                      <a:r>
                        <a:rPr lang="es-ES" sz="1600">
                          <a:effectLst/>
                        </a:rPr>
                        <a:t>7</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26012">
                <a:tc>
                  <a:txBody>
                    <a:bodyPr/>
                    <a:lstStyle/>
                    <a:p>
                      <a:pPr marL="228600">
                        <a:lnSpc>
                          <a:spcPct val="107000"/>
                        </a:lnSpc>
                        <a:spcAft>
                          <a:spcPts val="0"/>
                        </a:spcAft>
                      </a:pPr>
                      <a:r>
                        <a:rPr lang="es-ES" sz="1600" dirty="0">
                          <a:effectLst/>
                        </a:rPr>
                        <a:t>UNIVERSIDAD DE SEVILLA</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228600" algn="r">
                        <a:lnSpc>
                          <a:spcPct val="107000"/>
                        </a:lnSpc>
                        <a:spcAft>
                          <a:spcPts val="0"/>
                        </a:spcAft>
                      </a:pPr>
                      <a:r>
                        <a:rPr lang="es-ES" sz="1600">
                          <a:effectLst/>
                        </a:rPr>
                        <a:t>7</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26012">
                <a:tc>
                  <a:txBody>
                    <a:bodyPr/>
                    <a:lstStyle/>
                    <a:p>
                      <a:pPr marL="228600">
                        <a:lnSpc>
                          <a:spcPct val="107000"/>
                        </a:lnSpc>
                        <a:spcAft>
                          <a:spcPts val="0"/>
                        </a:spcAft>
                      </a:pPr>
                      <a:r>
                        <a:rPr lang="es-ES" sz="1600" dirty="0" err="1">
                          <a:effectLst/>
                        </a:rPr>
                        <a:t>FUNDACION</a:t>
                      </a:r>
                      <a:r>
                        <a:rPr lang="es-ES" sz="1600" dirty="0">
                          <a:effectLst/>
                        </a:rPr>
                        <a:t> UNIVERSITARIA SAN PABLO </a:t>
                      </a:r>
                      <a:r>
                        <a:rPr lang="es-ES" sz="1600" dirty="0" err="1">
                          <a:effectLst/>
                        </a:rPr>
                        <a:t>CEU</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228600" algn="r">
                        <a:lnSpc>
                          <a:spcPct val="107000"/>
                        </a:lnSpc>
                        <a:spcAft>
                          <a:spcPts val="0"/>
                        </a:spcAft>
                      </a:pPr>
                      <a:r>
                        <a:rPr lang="es-ES" sz="1600">
                          <a:effectLst/>
                        </a:rPr>
                        <a:t>7</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26012">
                <a:tc>
                  <a:txBody>
                    <a:bodyPr/>
                    <a:lstStyle/>
                    <a:p>
                      <a:pPr marL="228600">
                        <a:lnSpc>
                          <a:spcPct val="107000"/>
                        </a:lnSpc>
                        <a:spcAft>
                          <a:spcPts val="0"/>
                        </a:spcAft>
                      </a:pPr>
                      <a:r>
                        <a:rPr lang="es-ES" sz="1600" dirty="0">
                          <a:effectLst/>
                        </a:rPr>
                        <a:t>UNIVERSIDAD CARLOS III DE MADRID</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228600" algn="r">
                        <a:lnSpc>
                          <a:spcPct val="107000"/>
                        </a:lnSpc>
                        <a:spcAft>
                          <a:spcPts val="0"/>
                        </a:spcAft>
                      </a:pPr>
                      <a:r>
                        <a:rPr lang="es-ES" sz="1600">
                          <a:effectLst/>
                        </a:rPr>
                        <a:t>6</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26012">
                <a:tc>
                  <a:txBody>
                    <a:bodyPr/>
                    <a:lstStyle/>
                    <a:p>
                      <a:pPr marL="228600">
                        <a:lnSpc>
                          <a:spcPct val="107000"/>
                        </a:lnSpc>
                        <a:spcAft>
                          <a:spcPts val="0"/>
                        </a:spcAft>
                      </a:pPr>
                      <a:r>
                        <a:rPr lang="es-ES" sz="1600" dirty="0">
                          <a:effectLst/>
                        </a:rPr>
                        <a:t>UNIVERSIDAD ROVIRA I </a:t>
                      </a:r>
                      <a:r>
                        <a:rPr lang="es-ES" sz="1600" dirty="0" err="1">
                          <a:effectLst/>
                        </a:rPr>
                        <a:t>VIRGILI</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228600" algn="r">
                        <a:lnSpc>
                          <a:spcPct val="107000"/>
                        </a:lnSpc>
                        <a:spcAft>
                          <a:spcPts val="0"/>
                        </a:spcAft>
                      </a:pPr>
                      <a:r>
                        <a:rPr lang="es-ES" sz="1600">
                          <a:effectLst/>
                        </a:rPr>
                        <a:t>6</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26012">
                <a:tc>
                  <a:txBody>
                    <a:bodyPr/>
                    <a:lstStyle/>
                    <a:p>
                      <a:pPr marL="228600">
                        <a:lnSpc>
                          <a:spcPct val="107000"/>
                        </a:lnSpc>
                        <a:spcAft>
                          <a:spcPts val="0"/>
                        </a:spcAft>
                      </a:pPr>
                      <a:r>
                        <a:rPr lang="es-ES" sz="1600" dirty="0" err="1">
                          <a:effectLst/>
                        </a:rPr>
                        <a:t>UNIVERSITAT</a:t>
                      </a:r>
                      <a:r>
                        <a:rPr lang="es-ES" sz="1600" dirty="0">
                          <a:effectLst/>
                        </a:rPr>
                        <a:t> JAUME I DE CASTELLO</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228600" algn="r">
                        <a:lnSpc>
                          <a:spcPct val="107000"/>
                        </a:lnSpc>
                        <a:spcAft>
                          <a:spcPts val="0"/>
                        </a:spcAft>
                      </a:pPr>
                      <a:r>
                        <a:rPr lang="es-ES" sz="1600">
                          <a:effectLst/>
                        </a:rPr>
                        <a:t>5</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436639">
                <a:tc>
                  <a:txBody>
                    <a:bodyPr/>
                    <a:lstStyle/>
                    <a:p>
                      <a:pPr marL="228600">
                        <a:lnSpc>
                          <a:spcPct val="107000"/>
                        </a:lnSpc>
                        <a:spcAft>
                          <a:spcPts val="0"/>
                        </a:spcAft>
                      </a:pPr>
                      <a:r>
                        <a:rPr lang="es-ES" sz="1600" dirty="0" err="1">
                          <a:effectLst/>
                        </a:rPr>
                        <a:t>UNIVERSITAT</a:t>
                      </a:r>
                      <a:r>
                        <a:rPr lang="es-ES" sz="1600" dirty="0">
                          <a:effectLst/>
                        </a:rPr>
                        <a:t> </a:t>
                      </a:r>
                      <a:r>
                        <a:rPr lang="es-ES" sz="1600" dirty="0" err="1">
                          <a:effectLst/>
                        </a:rPr>
                        <a:t>RAMON</a:t>
                      </a:r>
                      <a:r>
                        <a:rPr lang="es-ES" sz="1600" dirty="0">
                          <a:effectLst/>
                        </a:rPr>
                        <a:t> </a:t>
                      </a:r>
                      <a:r>
                        <a:rPr lang="es-ES" sz="1600" dirty="0" err="1">
                          <a:effectLst/>
                        </a:rPr>
                        <a:t>LLULL</a:t>
                      </a:r>
                      <a:r>
                        <a:rPr lang="es-ES" sz="1600" dirty="0">
                          <a:effectLst/>
                        </a:rPr>
                        <a:t>, </a:t>
                      </a:r>
                      <a:r>
                        <a:rPr lang="es-ES" sz="1600" dirty="0" err="1">
                          <a:effectLst/>
                        </a:rPr>
                        <a:t>FUNDACIO</a:t>
                      </a:r>
                      <a:r>
                        <a:rPr lang="es-ES" sz="1600" dirty="0">
                          <a:effectLst/>
                        </a:rPr>
                        <a:t> PRIVADA</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228600" algn="r">
                        <a:lnSpc>
                          <a:spcPct val="107000"/>
                        </a:lnSpc>
                        <a:spcAft>
                          <a:spcPts val="0"/>
                        </a:spcAft>
                      </a:pPr>
                      <a:r>
                        <a:rPr lang="es-ES" sz="1600">
                          <a:effectLst/>
                        </a:rPr>
                        <a:t>5</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26012">
                <a:tc>
                  <a:txBody>
                    <a:bodyPr/>
                    <a:lstStyle/>
                    <a:p>
                      <a:pPr marL="228600">
                        <a:lnSpc>
                          <a:spcPct val="107000"/>
                        </a:lnSpc>
                        <a:spcAft>
                          <a:spcPts val="0"/>
                        </a:spcAft>
                      </a:pPr>
                      <a:r>
                        <a:rPr lang="es-ES" sz="1600" dirty="0">
                          <a:effectLst/>
                        </a:rPr>
                        <a:t>UNIVERSIDAD DE SALAMANCA</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228600" algn="r">
                        <a:lnSpc>
                          <a:spcPct val="107000"/>
                        </a:lnSpc>
                        <a:spcAft>
                          <a:spcPts val="0"/>
                        </a:spcAft>
                      </a:pPr>
                      <a:r>
                        <a:rPr lang="es-ES" sz="1600">
                          <a:effectLst/>
                        </a:rPr>
                        <a:t>4</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26012">
                <a:tc>
                  <a:txBody>
                    <a:bodyPr/>
                    <a:lstStyle/>
                    <a:p>
                      <a:pPr marL="228600">
                        <a:lnSpc>
                          <a:spcPct val="107000"/>
                        </a:lnSpc>
                        <a:spcAft>
                          <a:spcPts val="0"/>
                        </a:spcAft>
                      </a:pPr>
                      <a:r>
                        <a:rPr lang="es-ES" sz="1600" dirty="0">
                          <a:effectLst/>
                        </a:rPr>
                        <a:t>UNIVERSIDAD DE MURCIA</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228600" algn="r">
                        <a:lnSpc>
                          <a:spcPct val="107000"/>
                        </a:lnSpc>
                        <a:spcAft>
                          <a:spcPts val="0"/>
                        </a:spcAft>
                      </a:pPr>
                      <a:r>
                        <a:rPr lang="es-ES" sz="1600">
                          <a:effectLst/>
                        </a:rPr>
                        <a:t>3</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26012">
                <a:tc>
                  <a:txBody>
                    <a:bodyPr/>
                    <a:lstStyle/>
                    <a:p>
                      <a:pPr marL="228600">
                        <a:lnSpc>
                          <a:spcPct val="107000"/>
                        </a:lnSpc>
                        <a:spcAft>
                          <a:spcPts val="0"/>
                        </a:spcAft>
                      </a:pPr>
                      <a:r>
                        <a:rPr lang="es-ES" sz="1600" dirty="0">
                          <a:effectLst/>
                        </a:rPr>
                        <a:t>UNIVERSIDAD DE GRANADA</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marL="228600" algn="r">
                        <a:lnSpc>
                          <a:spcPct val="107000"/>
                        </a:lnSpc>
                        <a:spcAft>
                          <a:spcPts val="0"/>
                        </a:spcAft>
                      </a:pPr>
                      <a:r>
                        <a:rPr lang="es-ES" sz="1600" dirty="0">
                          <a:effectLst/>
                        </a:rPr>
                        <a:t>3</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bl>
          </a:graphicData>
        </a:graphic>
      </p:graphicFrame>
    </p:spTree>
    <p:extLst>
      <p:ext uri="{BB962C8B-B14F-4D97-AF65-F5344CB8AC3E}">
        <p14:creationId xmlns:p14="http://schemas.microsoft.com/office/powerpoint/2010/main" val="37850732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smtClean="0"/>
              <a:t>Conclusiones sobre la Ley de Transparencia</a:t>
            </a:r>
            <a:endParaRPr lang="es-ES" dirty="0"/>
          </a:p>
        </p:txBody>
      </p:sp>
      <p:sp>
        <p:nvSpPr>
          <p:cNvPr id="3" name="Marcador de contenido 2"/>
          <p:cNvSpPr>
            <a:spLocks noGrp="1"/>
          </p:cNvSpPr>
          <p:nvPr>
            <p:ph sz="quarter" idx="1"/>
          </p:nvPr>
        </p:nvSpPr>
        <p:spPr>
          <a:xfrm>
            <a:off x="0" y="1700808"/>
            <a:ext cx="9144000" cy="5157192"/>
          </a:xfrm>
        </p:spPr>
        <p:txBody>
          <a:bodyPr>
            <a:normAutofit fontScale="70000" lnSpcReduction="20000"/>
          </a:bodyPr>
          <a:lstStyle/>
          <a:p>
            <a:pPr marL="0" indent="0">
              <a:buNone/>
            </a:pPr>
            <a:r>
              <a:rPr lang="es-ES" dirty="0" smtClean="0"/>
              <a:t>La Ley permite varias vías para no dar la información:</a:t>
            </a:r>
          </a:p>
          <a:p>
            <a:r>
              <a:rPr lang="es-ES" dirty="0" smtClean="0"/>
              <a:t>se </a:t>
            </a:r>
            <a:r>
              <a:rPr lang="es-ES" dirty="0"/>
              <a:t>trata de datos que exigen una reelaboración previa (artículo 18, c</a:t>
            </a:r>
            <a:r>
              <a:rPr lang="es-ES" dirty="0" smtClean="0"/>
              <a:t>),</a:t>
            </a:r>
          </a:p>
          <a:p>
            <a:r>
              <a:rPr lang="es-ES" dirty="0" smtClean="0"/>
              <a:t>incluso </a:t>
            </a:r>
            <a:r>
              <a:rPr lang="es-ES" dirty="0"/>
              <a:t>que son solicitudes que sean manifiestamente repetitivas </a:t>
            </a:r>
            <a:r>
              <a:rPr lang="es-ES" dirty="0" smtClean="0"/>
              <a:t>o</a:t>
            </a:r>
          </a:p>
          <a:p>
            <a:r>
              <a:rPr lang="es-ES" dirty="0" smtClean="0"/>
              <a:t>tengan </a:t>
            </a:r>
            <a:r>
              <a:rPr lang="es-ES" dirty="0"/>
              <a:t>un carácter abusivo no justificado con la finalidad de transparencia de esta Ley (artículo 18, e). </a:t>
            </a:r>
            <a:endParaRPr lang="es-ES" dirty="0" smtClean="0"/>
          </a:p>
          <a:p>
            <a:r>
              <a:rPr lang="es-ES" dirty="0" smtClean="0"/>
              <a:t>también </a:t>
            </a:r>
            <a:r>
              <a:rPr lang="es-ES" dirty="0"/>
              <a:t>podrían alegarse cualquiera de los límites recogidos en los doce apartados del artículo 14: </a:t>
            </a:r>
            <a:endParaRPr lang="es-ES" dirty="0" smtClean="0"/>
          </a:p>
          <a:p>
            <a:pPr lvl="1"/>
            <a:r>
              <a:rPr lang="es-ES" dirty="0" smtClean="0"/>
              <a:t>desde </a:t>
            </a:r>
            <a:r>
              <a:rPr lang="es-ES" dirty="0"/>
              <a:t>la seguridad nacional a la protección del medio ambiente, </a:t>
            </a:r>
            <a:endParaRPr lang="es-ES" dirty="0" smtClean="0"/>
          </a:p>
          <a:p>
            <a:pPr lvl="1"/>
            <a:r>
              <a:rPr lang="es-ES" dirty="0" smtClean="0"/>
              <a:t>afecta </a:t>
            </a:r>
            <a:r>
              <a:rPr lang="es-ES" dirty="0"/>
              <a:t>al secreto profesional y a </a:t>
            </a:r>
            <a:endParaRPr lang="es-ES" dirty="0" smtClean="0"/>
          </a:p>
          <a:p>
            <a:pPr lvl="1"/>
            <a:r>
              <a:rPr lang="es-ES" dirty="0" smtClean="0"/>
              <a:t>la </a:t>
            </a:r>
            <a:r>
              <a:rPr lang="es-ES" dirty="0"/>
              <a:t>propiedad intelectual e industrial de los investigador (artículo 14. 1 j), o </a:t>
            </a:r>
            <a:endParaRPr lang="es-ES" dirty="0" smtClean="0"/>
          </a:p>
          <a:p>
            <a:pPr lvl="1"/>
            <a:r>
              <a:rPr lang="es-ES" dirty="0" smtClean="0"/>
              <a:t>a </a:t>
            </a:r>
            <a:r>
              <a:rPr lang="es-ES" dirty="0"/>
              <a:t>intereses económicos y comerciales (artículo 14. 1 h). </a:t>
            </a:r>
            <a:endParaRPr lang="es-ES" dirty="0" smtClean="0"/>
          </a:p>
          <a:p>
            <a:pPr lvl="1"/>
            <a:r>
              <a:rPr lang="es-ES" dirty="0" smtClean="0"/>
              <a:t>límite </a:t>
            </a:r>
            <a:r>
              <a:rPr lang="es-ES" dirty="0"/>
              <a:t>del derecho de acceso según el artículo 15 </a:t>
            </a:r>
            <a:r>
              <a:rPr lang="es-ES" dirty="0" smtClean="0"/>
              <a:t>por protección de datos personales. </a:t>
            </a:r>
            <a:r>
              <a:rPr lang="es-ES" dirty="0"/>
              <a:t>Lo absurdo de la normativa española es que podría iniciarse un proceso de consulta a los investigadores principales para que aleguen lo que estimen oportuno y estos negarse a que se entreguen sus datos (artículo 19.3).</a:t>
            </a:r>
          </a:p>
        </p:txBody>
      </p:sp>
    </p:spTree>
    <p:extLst>
      <p:ext uri="{BB962C8B-B14F-4D97-AF65-F5344CB8AC3E}">
        <p14:creationId xmlns:p14="http://schemas.microsoft.com/office/powerpoint/2010/main" val="1444039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0" dur="500"/>
                                        <p:tgtEl>
                                          <p:spTgt spid="3">
                                            <p:txEl>
                                              <p:pRg st="5" end="5"/>
                                            </p:txEl>
                                          </p:spTgt>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3" dur="500"/>
                                        <p:tgtEl>
                                          <p:spTgt spid="3">
                                            <p:txEl>
                                              <p:pRg st="6" end="6"/>
                                            </p:txEl>
                                          </p:spTgt>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randombar(horizontal)">
                                      <p:cBhvr>
                                        <p:cTn id="36" dur="500"/>
                                        <p:tgtEl>
                                          <p:spTgt spid="3">
                                            <p:txEl>
                                              <p:pRg st="7" end="7"/>
                                            </p:txEl>
                                          </p:spTgt>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randombar(horizontal)">
                                      <p:cBhvr>
                                        <p:cTn id="39" dur="500"/>
                                        <p:tgtEl>
                                          <p:spTgt spid="3">
                                            <p:txEl>
                                              <p:pRg st="8" end="8"/>
                                            </p:txEl>
                                          </p:spTgt>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randombar(horizontal)">
                                      <p:cBhvr>
                                        <p:cTn id="4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88640"/>
            <a:ext cx="8964488" cy="1008112"/>
          </a:xfrm>
        </p:spPr>
        <p:txBody>
          <a:bodyPr>
            <a:normAutofit/>
          </a:bodyPr>
          <a:lstStyle/>
          <a:p>
            <a:r>
              <a:rPr lang="es-ES" sz="3200" dirty="0" smtClean="0"/>
              <a:t>Conclusiones sobre nuestra petición de información </a:t>
            </a:r>
            <a:endParaRPr lang="es-ES" sz="3200" dirty="0"/>
          </a:p>
        </p:txBody>
      </p:sp>
      <p:sp>
        <p:nvSpPr>
          <p:cNvPr id="3" name="Marcador de contenido 2"/>
          <p:cNvSpPr>
            <a:spLocks noGrp="1"/>
          </p:cNvSpPr>
          <p:nvPr>
            <p:ph idx="1"/>
          </p:nvPr>
        </p:nvSpPr>
        <p:spPr>
          <a:xfrm>
            <a:off x="0" y="1196752"/>
            <a:ext cx="8964488" cy="5661248"/>
          </a:xfrm>
        </p:spPr>
        <p:txBody>
          <a:bodyPr>
            <a:noAutofit/>
          </a:bodyPr>
          <a:lstStyle/>
          <a:p>
            <a:r>
              <a:rPr lang="es-ES" sz="2100" dirty="0"/>
              <a:t>El acceso a la información en manos de las administraciones públicas es cada vez más útil para cualquier investigación. La gratuidad, la rapidez y la entrega de información en formato reutilizable debe ser algo normal en nuestra sociedad. </a:t>
            </a:r>
            <a:endParaRPr lang="es-ES" sz="2100" dirty="0" smtClean="0"/>
          </a:p>
          <a:p>
            <a:r>
              <a:rPr lang="es-ES" sz="2100" dirty="0" smtClean="0"/>
              <a:t>Las Administraciones Públicas </a:t>
            </a:r>
            <a:r>
              <a:rPr lang="es-ES" sz="2100" dirty="0"/>
              <a:t>tiende a mejorar sus recursos dedicados a la transparencia y acceso a la información pública. </a:t>
            </a:r>
            <a:r>
              <a:rPr lang="es-ES" sz="2100" dirty="0" smtClean="0"/>
              <a:t>Las </a:t>
            </a:r>
            <a:r>
              <a:rPr lang="es-ES" sz="2100" dirty="0"/>
              <a:t>primeras peticiones de información no eran atendidas y a medida que la transparencia se va implantando se obtienen respuestas. </a:t>
            </a:r>
            <a:endParaRPr lang="es-ES" sz="2100" dirty="0" smtClean="0"/>
          </a:p>
          <a:p>
            <a:r>
              <a:rPr lang="es-ES" sz="2100" dirty="0" smtClean="0"/>
              <a:t>No es admisible (por la alusión a </a:t>
            </a:r>
            <a:r>
              <a:rPr lang="es-ES" sz="2100" dirty="0"/>
              <a:t>protección de datos </a:t>
            </a:r>
            <a:r>
              <a:rPr lang="es-ES" sz="2100" dirty="0" smtClean="0"/>
              <a:t>personales) la </a:t>
            </a:r>
            <a:r>
              <a:rPr lang="es-ES" sz="2100" dirty="0"/>
              <a:t>negativa a facilitar el número de teléfono y la dirección de mail del investigador </a:t>
            </a:r>
            <a:r>
              <a:rPr lang="es-ES" sz="2100" dirty="0" smtClean="0"/>
              <a:t>principal cuando son las de su centro de trabajo Ambas </a:t>
            </a:r>
            <a:r>
              <a:rPr lang="es-ES" sz="2100" dirty="0"/>
              <a:t>fundamentadas en el derecho a </a:t>
            </a:r>
            <a:r>
              <a:rPr lang="es-ES" sz="2100" dirty="0" smtClean="0"/>
              <a:t>la</a:t>
            </a:r>
          </a:p>
          <a:p>
            <a:r>
              <a:rPr lang="es-ES" sz="2100" dirty="0" smtClean="0"/>
              <a:t>El </a:t>
            </a:r>
            <a:r>
              <a:rPr lang="es-ES" sz="2100" dirty="0" err="1"/>
              <a:t>MINICO</a:t>
            </a:r>
            <a:r>
              <a:rPr lang="es-ES" sz="2100" dirty="0"/>
              <a:t> debería no solo subvencionar, también poner en contacto a proyectos con objetos similares o próximos. La investigación puede tener una fase de reserva, pero deben de fomentarse las sinergias y dar a la luz los resultados, porque el dinero público debe servir para mejorar a toda sociedad.</a:t>
            </a:r>
          </a:p>
          <a:p>
            <a:endParaRPr lang="es-ES" sz="2100" dirty="0"/>
          </a:p>
        </p:txBody>
      </p:sp>
    </p:spTree>
    <p:extLst>
      <p:ext uri="{BB962C8B-B14F-4D97-AF65-F5344CB8AC3E}">
        <p14:creationId xmlns:p14="http://schemas.microsoft.com/office/powerpoint/2010/main" val="2671661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Reflexiones finales</a:t>
            </a:r>
            <a:endParaRPr lang="es-ES" dirty="0"/>
          </a:p>
        </p:txBody>
      </p:sp>
      <p:sp>
        <p:nvSpPr>
          <p:cNvPr id="3" name="2 Marcador de contenido"/>
          <p:cNvSpPr>
            <a:spLocks noGrp="1"/>
          </p:cNvSpPr>
          <p:nvPr>
            <p:ph sz="quarter" idx="1"/>
          </p:nvPr>
        </p:nvSpPr>
        <p:spPr>
          <a:xfrm>
            <a:off x="251520" y="1143000"/>
            <a:ext cx="8892480" cy="5715000"/>
          </a:xfrm>
        </p:spPr>
        <p:txBody>
          <a:bodyPr>
            <a:normAutofit fontScale="70000" lnSpcReduction="20000"/>
          </a:bodyPr>
          <a:lstStyle/>
          <a:p>
            <a:endParaRPr lang="es-ES" sz="3200" dirty="0" smtClean="0"/>
          </a:p>
          <a:p>
            <a:pPr>
              <a:buNone/>
            </a:pPr>
            <a:r>
              <a:rPr lang="es-ES" sz="3200" dirty="0" smtClean="0"/>
              <a:t>Tan importante como un buena de ley de acceso a la información pública y la transparencia  es:</a:t>
            </a:r>
          </a:p>
          <a:p>
            <a:r>
              <a:rPr lang="es-ES" sz="3200" dirty="0" smtClean="0">
                <a:solidFill>
                  <a:srgbClr val="FF0000"/>
                </a:solidFill>
              </a:rPr>
              <a:t>La formación de los servidores públicos en la transparencia</a:t>
            </a:r>
          </a:p>
          <a:p>
            <a:r>
              <a:rPr lang="es-ES" sz="3200" dirty="0" smtClean="0">
                <a:solidFill>
                  <a:srgbClr val="FF0000"/>
                </a:solidFill>
              </a:rPr>
              <a:t>La puesta en forma de los archivos y registros, tanto en su versión digital como física</a:t>
            </a:r>
            <a:r>
              <a:rPr lang="es-ES" sz="3200" dirty="0" smtClean="0">
                <a:solidFill>
                  <a:srgbClr val="FF0000"/>
                </a:solidFill>
              </a:rPr>
              <a:t>.</a:t>
            </a:r>
          </a:p>
          <a:p>
            <a:r>
              <a:rPr lang="es-ES" dirty="0" smtClean="0">
                <a:solidFill>
                  <a:srgbClr val="FF0000"/>
                </a:solidFill>
              </a:rPr>
              <a:t>La concienciación de este recurso a la ciudadanía</a:t>
            </a:r>
            <a:endParaRPr lang="es-ES" sz="3200" dirty="0" smtClean="0">
              <a:solidFill>
                <a:srgbClr val="FF0000"/>
              </a:solidFill>
            </a:endParaRPr>
          </a:p>
          <a:p>
            <a:endParaRPr lang="es-ES" sz="3200" dirty="0">
              <a:solidFill>
                <a:srgbClr val="FF0000"/>
              </a:solidFill>
            </a:endParaRPr>
          </a:p>
          <a:p>
            <a:r>
              <a:rPr lang="es-ES" sz="3200" dirty="0" smtClean="0"/>
              <a:t>Siempre nos asaltará la duda de si la Ley más que cumplir los objetivos de Transparencia y Acceso a la Información Pública nos encontramos con una norma PROPAGANDÍSTICA… GATOPARDESCA.</a:t>
            </a:r>
          </a:p>
          <a:p>
            <a:endParaRPr lang="es-ES" sz="3200" dirty="0"/>
          </a:p>
          <a:p>
            <a:r>
              <a:rPr lang="es-ES" sz="3200" dirty="0" smtClean="0"/>
              <a:t>Sin embargo,  las normas adquieren “vida propia” </a:t>
            </a:r>
          </a:p>
          <a:p>
            <a:pPr lvl="1"/>
            <a:r>
              <a:rPr lang="es-ES" sz="2900" dirty="0">
                <a:solidFill>
                  <a:srgbClr val="FF0000"/>
                </a:solidFill>
              </a:rPr>
              <a:t>Marco legal internacional</a:t>
            </a:r>
          </a:p>
          <a:p>
            <a:pPr lvl="1"/>
            <a:r>
              <a:rPr lang="es-ES" sz="2900" dirty="0">
                <a:solidFill>
                  <a:srgbClr val="FF0000"/>
                </a:solidFill>
              </a:rPr>
              <a:t>Las convicciones sociales… </a:t>
            </a:r>
          </a:p>
          <a:p>
            <a:pPr lvl="1"/>
            <a:r>
              <a:rPr lang="es-ES" sz="2900" dirty="0">
                <a:solidFill>
                  <a:srgbClr val="FF0000"/>
                </a:solidFill>
              </a:rPr>
              <a:t>Las acciones de los </a:t>
            </a:r>
            <a:r>
              <a:rPr lang="es-ES" sz="2900" dirty="0" smtClean="0">
                <a:solidFill>
                  <a:srgbClr val="FF0000"/>
                </a:solidFill>
              </a:rPr>
              <a:t>funcionarios</a:t>
            </a:r>
            <a:endParaRPr lang="es-ES" sz="2900" dirty="0">
              <a:solidFill>
                <a:srgbClr val="FF0000"/>
              </a:solidFill>
            </a:endParaRPr>
          </a:p>
        </p:txBody>
      </p:sp>
    </p:spTree>
    <p:extLst>
      <p:ext uri="{BB962C8B-B14F-4D97-AF65-F5344CB8AC3E}">
        <p14:creationId xmlns:p14="http://schemas.microsoft.com/office/powerpoint/2010/main" val="207089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 calcmode="lin" valueType="num">
                                      <p:cBhvr additive="base">
                                        <p:cTn id="4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 calcmode="lin" valueType="num">
                                      <p:cBhvr additive="base">
                                        <p:cTn id="4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 calcmode="lin" valueType="num">
                                      <p:cBhvr additive="base">
                                        <p:cTn id="4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1678924"/>
            <a:ext cx="9127976" cy="3506124"/>
          </a:xfrm>
        </p:spPr>
        <p:txBody>
          <a:bodyPr>
            <a:normAutofit fontScale="90000"/>
          </a:bodyPr>
          <a:lstStyle/>
          <a:p>
            <a:r>
              <a:rPr lang="es-ES" dirty="0"/>
              <a:t/>
            </a:r>
            <a:br>
              <a:rPr lang="es-ES" dirty="0"/>
            </a:br>
            <a:r>
              <a:rPr lang="es-ES" dirty="0"/>
              <a:t>Un ruego…  </a:t>
            </a:r>
            <a:r>
              <a:rPr lang="es-ES" dirty="0" smtClean="0"/>
              <a:t/>
            </a:r>
            <a:br>
              <a:rPr lang="es-ES" dirty="0" smtClean="0"/>
            </a:br>
            <a:r>
              <a:rPr lang="es-ES" b="1" dirty="0" smtClean="0"/>
              <a:t>pidan documentos  a los poderes públicos … </a:t>
            </a:r>
            <a:br>
              <a:rPr lang="es-ES" b="1" dirty="0" smtClean="0"/>
            </a:br>
            <a:r>
              <a:rPr lang="es-ES" b="1" dirty="0" smtClean="0"/>
              <a:t>y pregunten</a:t>
            </a:r>
            <a:r>
              <a:rPr lang="es-ES" b="1" dirty="0"/>
              <a:t/>
            </a:r>
            <a:br>
              <a:rPr lang="es-ES" b="1" dirty="0"/>
            </a:br>
            <a:endParaRPr lang="es-ES" dirty="0"/>
          </a:p>
        </p:txBody>
      </p:sp>
      <p:sp>
        <p:nvSpPr>
          <p:cNvPr id="4" name="2 Marcador de contenido"/>
          <p:cNvSpPr txBox="1">
            <a:spLocks/>
          </p:cNvSpPr>
          <p:nvPr/>
        </p:nvSpPr>
        <p:spPr>
          <a:xfrm>
            <a:off x="539552" y="3805064"/>
            <a:ext cx="8363272" cy="305293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 sz="32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4 CuadroTexto"/>
          <p:cNvSpPr txBox="1"/>
          <p:nvPr/>
        </p:nvSpPr>
        <p:spPr>
          <a:xfrm>
            <a:off x="251520" y="5157192"/>
            <a:ext cx="8208912" cy="1077218"/>
          </a:xfrm>
          <a:prstGeom prst="rect">
            <a:avLst/>
          </a:prstGeom>
          <a:noFill/>
        </p:spPr>
        <p:txBody>
          <a:bodyPr wrap="square" rtlCol="0">
            <a:spAutoFit/>
          </a:bodyPr>
          <a:lstStyle/>
          <a:p>
            <a:pPr algn="r"/>
            <a:r>
              <a:rPr lang="es-ES" sz="3200" i="1" dirty="0" smtClean="0">
                <a:solidFill>
                  <a:srgbClr val="FF0000"/>
                </a:solidFill>
              </a:rPr>
              <a:t>Manuel Sánchez de Diego Fernández de la Riva</a:t>
            </a:r>
          </a:p>
          <a:p>
            <a:pPr algn="r"/>
            <a:r>
              <a:rPr lang="es-ES" sz="3200" b="1" dirty="0" smtClean="0">
                <a:solidFill>
                  <a:srgbClr val="FF0000"/>
                </a:solidFill>
              </a:rPr>
              <a:t>msdiego@ucm.es</a:t>
            </a:r>
            <a:endParaRPr lang="es-ES" sz="3200" b="1" dirty="0">
              <a:solidFill>
                <a:srgbClr val="FF0000"/>
              </a:solidFill>
            </a:endParaRPr>
          </a:p>
        </p:txBody>
      </p:sp>
      <p:sp>
        <p:nvSpPr>
          <p:cNvPr id="7" name="1 Título"/>
          <p:cNvSpPr txBox="1">
            <a:spLocks/>
          </p:cNvSpPr>
          <p:nvPr/>
        </p:nvSpPr>
        <p:spPr>
          <a:xfrm>
            <a:off x="-180528" y="116632"/>
            <a:ext cx="9324528" cy="1562292"/>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dirty="0" smtClean="0">
                <a:solidFill>
                  <a:srgbClr val="FF0000"/>
                </a:solidFill>
              </a:rPr>
              <a:t>Gracias por su atención</a:t>
            </a:r>
            <a:r>
              <a:rPr lang="es-ES" dirty="0" smtClean="0"/>
              <a:t/>
            </a:r>
            <a:br>
              <a:rPr lang="es-ES" dirty="0" smtClean="0"/>
            </a:br>
            <a:r>
              <a:rPr lang="es-ES" b="1" dirty="0" smtClean="0"/>
              <a:t/>
            </a:r>
            <a:br>
              <a:rPr lang="es-ES" b="1" dirty="0" smtClean="0"/>
            </a:br>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8" presetClass="entr" presetSubtype="6"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strips(downRight)">
                                      <p:cBhvr>
                                        <p:cTn id="19" dur="5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5" fill="hold"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checkerboard(down)">
                                      <p:cBhvr>
                                        <p:cTn id="24"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Necesitamos información sobre</a:t>
            </a:r>
            <a:endParaRPr lang="es-ES" dirty="0"/>
          </a:p>
        </p:txBody>
      </p:sp>
      <p:sp>
        <p:nvSpPr>
          <p:cNvPr id="3" name="Marcador de contenido 2"/>
          <p:cNvSpPr>
            <a:spLocks noGrp="1"/>
          </p:cNvSpPr>
          <p:nvPr>
            <p:ph sz="quarter" idx="1"/>
          </p:nvPr>
        </p:nvSpPr>
        <p:spPr/>
        <p:txBody>
          <a:bodyPr>
            <a:normAutofit fontScale="92500" lnSpcReduction="10000"/>
          </a:bodyPr>
          <a:lstStyle/>
          <a:p>
            <a:r>
              <a:rPr lang="es-ES" dirty="0" smtClean="0"/>
              <a:t>Investigaciones realizadas </a:t>
            </a:r>
            <a:r>
              <a:rPr lang="es-ES" dirty="0"/>
              <a:t>sobre comunicación social (</a:t>
            </a:r>
            <a:r>
              <a:rPr lang="es-ES" i="1" dirty="0" err="1"/>
              <a:t>mass</a:t>
            </a:r>
            <a:r>
              <a:rPr lang="es-ES" i="1" dirty="0"/>
              <a:t> </a:t>
            </a:r>
            <a:r>
              <a:rPr lang="es-ES" i="1" dirty="0" err="1" smtClean="0"/>
              <a:t>conmunication</a:t>
            </a:r>
            <a:r>
              <a:rPr lang="es-ES" dirty="0"/>
              <a:t>) </a:t>
            </a:r>
            <a:r>
              <a:rPr lang="es-ES" dirty="0" smtClean="0"/>
              <a:t>del 2007 a 2013 y </a:t>
            </a:r>
          </a:p>
          <a:p>
            <a:r>
              <a:rPr lang="es-ES" dirty="0" smtClean="0"/>
              <a:t>que </a:t>
            </a:r>
            <a:r>
              <a:rPr lang="es-ES" dirty="0"/>
              <a:t>se realicen en el ámbito de las Facultades de Comunicación e Información de las Universidades públicas o privadas españolas</a:t>
            </a:r>
            <a:r>
              <a:rPr lang="es-ES" dirty="0" smtClean="0"/>
              <a:t>.</a:t>
            </a:r>
          </a:p>
          <a:p>
            <a:r>
              <a:rPr lang="es-ES" dirty="0" smtClean="0"/>
              <a:t>Información sobre:</a:t>
            </a:r>
          </a:p>
          <a:p>
            <a:pPr lvl="1"/>
            <a:r>
              <a:rPr lang="es-ES" dirty="0" smtClean="0"/>
              <a:t>Investigador Principal (IP)</a:t>
            </a:r>
          </a:p>
          <a:p>
            <a:pPr lvl="1"/>
            <a:r>
              <a:rPr lang="es-ES" dirty="0" smtClean="0"/>
              <a:t>Email</a:t>
            </a:r>
          </a:p>
          <a:p>
            <a:pPr lvl="1"/>
            <a:r>
              <a:rPr lang="es-ES" dirty="0" smtClean="0"/>
              <a:t>Memoria del proyecto</a:t>
            </a:r>
          </a:p>
          <a:p>
            <a:pPr lvl="1"/>
            <a:r>
              <a:rPr lang="es-ES" dirty="0" smtClean="0"/>
              <a:t>Financiación</a:t>
            </a:r>
            <a:endParaRPr lang="es-ES" dirty="0"/>
          </a:p>
          <a:p>
            <a:endParaRPr lang="es-ES" dirty="0"/>
          </a:p>
        </p:txBody>
      </p:sp>
    </p:spTree>
    <p:extLst>
      <p:ext uri="{BB962C8B-B14F-4D97-AF65-F5344CB8AC3E}">
        <p14:creationId xmlns:p14="http://schemas.microsoft.com/office/powerpoint/2010/main" val="1452267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smtClean="0"/>
              <a:t>¿Qué justifica la petición de información?</a:t>
            </a:r>
            <a:endParaRPr lang="es-ES" dirty="0"/>
          </a:p>
        </p:txBody>
      </p:sp>
      <p:sp>
        <p:nvSpPr>
          <p:cNvPr id="3" name="Marcador de contenido 2"/>
          <p:cNvSpPr>
            <a:spLocks noGrp="1"/>
          </p:cNvSpPr>
          <p:nvPr>
            <p:ph idx="1"/>
          </p:nvPr>
        </p:nvSpPr>
        <p:spPr>
          <a:xfrm>
            <a:off x="460581" y="1628800"/>
            <a:ext cx="8226219" cy="5112568"/>
          </a:xfrm>
        </p:spPr>
        <p:txBody>
          <a:bodyPr>
            <a:normAutofit fontScale="85000" lnSpcReduction="20000"/>
          </a:bodyPr>
          <a:lstStyle/>
          <a:p>
            <a:r>
              <a:rPr lang="es-ES" dirty="0" smtClean="0"/>
              <a:t>Afectado por proceso de concesión de ayudas</a:t>
            </a:r>
          </a:p>
          <a:p>
            <a:pPr lvl="1"/>
            <a:r>
              <a:rPr lang="es-ES" dirty="0" smtClean="0"/>
              <a:t>Control de las resoluciones a las ayudas</a:t>
            </a:r>
          </a:p>
          <a:p>
            <a:pPr lvl="1"/>
            <a:r>
              <a:rPr lang="es-ES" dirty="0" smtClean="0"/>
              <a:t>Control de la evolución de las investigaciones</a:t>
            </a:r>
          </a:p>
          <a:p>
            <a:pPr lvl="1"/>
            <a:endParaRPr lang="es-ES" dirty="0" smtClean="0"/>
          </a:p>
          <a:p>
            <a:r>
              <a:rPr lang="es-ES" dirty="0"/>
              <a:t>Investigador</a:t>
            </a:r>
          </a:p>
          <a:p>
            <a:pPr lvl="1"/>
            <a:r>
              <a:rPr lang="es-ES" dirty="0"/>
              <a:t>Por el objeto. Necesidad de la investigación</a:t>
            </a:r>
          </a:p>
          <a:p>
            <a:pPr lvl="1"/>
            <a:r>
              <a:rPr lang="es-ES" dirty="0"/>
              <a:t>Optimización de los esfuerzos de investigación</a:t>
            </a:r>
          </a:p>
          <a:p>
            <a:pPr lvl="1"/>
            <a:r>
              <a:rPr lang="es-ES" dirty="0"/>
              <a:t>¿Qué están haciendo los colegas?</a:t>
            </a:r>
          </a:p>
          <a:p>
            <a:pPr lvl="1"/>
            <a:endParaRPr lang="es-ES" dirty="0" smtClean="0"/>
          </a:p>
          <a:p>
            <a:r>
              <a:rPr lang="es-ES" dirty="0" smtClean="0"/>
              <a:t>Ciudadano</a:t>
            </a:r>
          </a:p>
          <a:p>
            <a:pPr lvl="1"/>
            <a:r>
              <a:rPr lang="es-ES" dirty="0"/>
              <a:t>Control del dinero público</a:t>
            </a:r>
          </a:p>
          <a:p>
            <a:pPr lvl="1"/>
            <a:r>
              <a:rPr lang="es-ES" dirty="0" smtClean="0"/>
              <a:t>Derecho a saber.  Curiosidad… porque me da la gana por transparencia y derecho de acceso a la información pública</a:t>
            </a:r>
          </a:p>
          <a:p>
            <a:endParaRPr lang="es-ES" dirty="0"/>
          </a:p>
        </p:txBody>
      </p:sp>
    </p:spTree>
    <p:extLst>
      <p:ext uri="{BB962C8B-B14F-4D97-AF65-F5344CB8AC3E}">
        <p14:creationId xmlns:p14="http://schemas.microsoft.com/office/powerpoint/2010/main" val="1020158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additive="base">
                                        <p:cTn id="3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 calcmode="lin" valueType="num">
                                      <p:cBhvr additive="base">
                                        <p:cTn id="4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smtClean="0"/>
              <a:t>¿Qué justifica jurídicamente la petición de información?</a:t>
            </a:r>
            <a:endParaRPr lang="es-ES" dirty="0"/>
          </a:p>
        </p:txBody>
      </p:sp>
      <p:sp>
        <p:nvSpPr>
          <p:cNvPr id="3" name="Marcador de contenido 2"/>
          <p:cNvSpPr>
            <a:spLocks noGrp="1"/>
          </p:cNvSpPr>
          <p:nvPr>
            <p:ph idx="1"/>
          </p:nvPr>
        </p:nvSpPr>
        <p:spPr/>
        <p:txBody>
          <a:bodyPr>
            <a:normAutofit fontScale="85000" lnSpcReduction="20000"/>
          </a:bodyPr>
          <a:lstStyle/>
          <a:p>
            <a:r>
              <a:rPr lang="es-ES" dirty="0" smtClean="0"/>
              <a:t>Afectado por el proceso /Competidor. </a:t>
            </a:r>
            <a:r>
              <a:rPr lang="es-ES" b="1" dirty="0" smtClean="0"/>
              <a:t>Real </a:t>
            </a:r>
            <a:r>
              <a:rPr lang="es-ES" b="1" dirty="0"/>
              <a:t>Decreto Legislativo 3/2011, de 14 de noviembre, por el que se aprueba el texto refundido de la Ley de Contratos del Sector Público.</a:t>
            </a:r>
          </a:p>
          <a:p>
            <a:endParaRPr lang="es-ES" dirty="0" smtClean="0"/>
          </a:p>
          <a:p>
            <a:r>
              <a:rPr lang="es-ES" dirty="0" smtClean="0"/>
              <a:t>Interés investigador</a:t>
            </a:r>
            <a:r>
              <a:rPr lang="es-ES" dirty="0"/>
              <a:t>. </a:t>
            </a:r>
            <a:r>
              <a:rPr lang="es-ES" b="1" dirty="0" smtClean="0"/>
              <a:t>Ley 16/1985, de 25 de junio, del Patrimonio Histórico Español.</a:t>
            </a:r>
          </a:p>
          <a:p>
            <a:endParaRPr lang="es-ES" dirty="0" smtClean="0"/>
          </a:p>
          <a:p>
            <a:r>
              <a:rPr lang="es-ES" sz="4200" dirty="0" smtClean="0"/>
              <a:t>Ciudadano.</a:t>
            </a:r>
            <a:r>
              <a:rPr lang="es-ES" dirty="0" smtClean="0"/>
              <a:t> </a:t>
            </a:r>
            <a:r>
              <a:rPr lang="es-ES" sz="4300" b="1" dirty="0" smtClean="0"/>
              <a:t>Ley 19/2013 de Transparencia, Acceso a la Información Pública y Buen Gobierno</a:t>
            </a:r>
            <a:r>
              <a:rPr lang="es-ES" sz="4300" dirty="0" smtClean="0"/>
              <a:t>.</a:t>
            </a:r>
          </a:p>
        </p:txBody>
      </p:sp>
    </p:spTree>
    <p:extLst>
      <p:ext uri="{BB962C8B-B14F-4D97-AF65-F5344CB8AC3E}">
        <p14:creationId xmlns:p14="http://schemas.microsoft.com/office/powerpoint/2010/main" val="35920286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85192"/>
            <a:ext cx="8229600" cy="1143000"/>
          </a:xfrm>
        </p:spPr>
        <p:txBody>
          <a:bodyPr/>
          <a:lstStyle/>
          <a:p>
            <a:r>
              <a:rPr lang="es-ES" dirty="0" smtClean="0"/>
              <a:t>¿Qué es eso de la transparencia  ?</a:t>
            </a:r>
            <a:endParaRPr lang="es-ES" dirty="0"/>
          </a:p>
        </p:txBody>
      </p:sp>
      <p:pic>
        <p:nvPicPr>
          <p:cNvPr id="1028" name="Picture 4" descr="http://blogs.unir.net/images/blogs/comunicacion/files/2014/01/politica-de-transparenci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5357"/>
            <a:ext cx="3343275" cy="169545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radio.uchile.cl/wp-content/uploads/2014/07/2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93342" y="3789040"/>
            <a:ext cx="2184212" cy="145737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Resultado de imagen de transparencia públi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0808" y="-514447"/>
            <a:ext cx="2333625" cy="196215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Resultado de imagen de transparencia públic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4750" y="4871824"/>
            <a:ext cx="3714750" cy="122872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fotos01.lne.es/fotos/noticias/318x200/2012-10-22_IMG_2012-10-15_01.47.13__945293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46178" y="-115342"/>
            <a:ext cx="3028950" cy="2066925"/>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contenido 2"/>
          <p:cNvSpPr>
            <a:spLocks noGrp="1"/>
          </p:cNvSpPr>
          <p:nvPr>
            <p:ph idx="1"/>
          </p:nvPr>
        </p:nvSpPr>
        <p:spPr>
          <a:xfrm>
            <a:off x="0" y="1556792"/>
            <a:ext cx="9144000" cy="5472608"/>
          </a:xfrm>
        </p:spPr>
        <p:txBody>
          <a:bodyPr>
            <a:normAutofit fontScale="77500" lnSpcReduction="20000"/>
          </a:bodyPr>
          <a:lstStyle/>
          <a:p>
            <a:r>
              <a:rPr lang="es-ES" dirty="0" smtClean="0"/>
              <a:t>Propiedad de un objeto que </a:t>
            </a:r>
            <a:r>
              <a:rPr lang="es-ES" dirty="0"/>
              <a:t>se deja atravesar por la luz o que permite el paso de la luz, dejando ver formas y </a:t>
            </a:r>
            <a:r>
              <a:rPr lang="es-ES" dirty="0" smtClean="0"/>
              <a:t>colores.</a:t>
            </a:r>
          </a:p>
          <a:p>
            <a:r>
              <a:rPr lang="es-ES" dirty="0" smtClean="0"/>
              <a:t>Práctica </a:t>
            </a:r>
            <a:r>
              <a:rPr lang="es-ES" dirty="0"/>
              <a:t>social guiada por la sinceridad y por la </a:t>
            </a:r>
            <a:r>
              <a:rPr lang="es-ES" dirty="0" smtClean="0"/>
              <a:t>accesibilidad </a:t>
            </a:r>
            <a:r>
              <a:rPr lang="es-ES" dirty="0"/>
              <a:t>a toda la información </a:t>
            </a:r>
            <a:r>
              <a:rPr lang="es-ES" dirty="0" smtClean="0"/>
              <a:t>de esa actuación</a:t>
            </a:r>
          </a:p>
          <a:p>
            <a:r>
              <a:rPr lang="es-ES" dirty="0"/>
              <a:t>C</a:t>
            </a:r>
            <a:r>
              <a:rPr lang="es-ES" dirty="0" smtClean="0"/>
              <a:t>onocimiento de </a:t>
            </a:r>
            <a:r>
              <a:rPr lang="es-ES" dirty="0"/>
              <a:t>las decisiones </a:t>
            </a:r>
            <a:r>
              <a:rPr lang="es-ES" dirty="0" smtClean="0"/>
              <a:t>tomadas </a:t>
            </a:r>
            <a:r>
              <a:rPr lang="es-ES" dirty="0"/>
              <a:t>por las </a:t>
            </a:r>
            <a:r>
              <a:rPr lang="es-ES" dirty="0" smtClean="0"/>
              <a:t>instituciones en donde reside el poder del Estado o vinculadas al mismo.</a:t>
            </a:r>
          </a:p>
          <a:p>
            <a:pPr lvl="1"/>
            <a:r>
              <a:rPr lang="es-ES" dirty="0" smtClean="0"/>
              <a:t>quienes han adoptado la decisión</a:t>
            </a:r>
          </a:p>
          <a:p>
            <a:pPr lvl="1"/>
            <a:r>
              <a:rPr lang="es-ES" dirty="0" smtClean="0"/>
              <a:t>los </a:t>
            </a:r>
            <a:r>
              <a:rPr lang="es-ES" dirty="0"/>
              <a:t>datos empleados</a:t>
            </a:r>
          </a:p>
          <a:p>
            <a:pPr lvl="1"/>
            <a:r>
              <a:rPr lang="es-ES" dirty="0" smtClean="0"/>
              <a:t>la manera como se han usado los datos</a:t>
            </a:r>
          </a:p>
          <a:p>
            <a:pPr lvl="1"/>
            <a:r>
              <a:rPr lang="es-ES" dirty="0" smtClean="0"/>
              <a:t>el costo de la decisión</a:t>
            </a:r>
          </a:p>
          <a:p>
            <a:pPr lvl="1"/>
            <a:r>
              <a:rPr lang="es-ES" dirty="0" smtClean="0"/>
              <a:t>los peligros e implicaciones</a:t>
            </a:r>
          </a:p>
          <a:p>
            <a:pPr lvl="1"/>
            <a:r>
              <a:rPr lang="es-ES" dirty="0" smtClean="0"/>
              <a:t>todos los aspectos relevantes</a:t>
            </a:r>
          </a:p>
          <a:p>
            <a:pPr lvl="1"/>
            <a:r>
              <a:rPr lang="es-ES" dirty="0"/>
              <a:t>t</a:t>
            </a:r>
            <a:r>
              <a:rPr lang="es-ES" dirty="0" smtClean="0"/>
              <a:t>oda la </a:t>
            </a:r>
            <a:r>
              <a:rPr lang="es-ES" dirty="0" smtClean="0"/>
              <a:t>información en manos del poder público con excepciones:</a:t>
            </a:r>
          </a:p>
          <a:p>
            <a:pPr lvl="2"/>
            <a:r>
              <a:rPr lang="es-ES" dirty="0" smtClean="0"/>
              <a:t>Seguridad Nacional</a:t>
            </a:r>
          </a:p>
          <a:p>
            <a:pPr lvl="2"/>
            <a:r>
              <a:rPr lang="es-ES" dirty="0" smtClean="0"/>
              <a:t>Intimidad de las personas</a:t>
            </a:r>
          </a:p>
          <a:p>
            <a:pPr lvl="2"/>
            <a:r>
              <a:rPr lang="es-ES" dirty="0" smtClean="0"/>
              <a:t>Averiguación de los delitos</a:t>
            </a:r>
            <a:endParaRPr lang="es-ES" dirty="0"/>
          </a:p>
        </p:txBody>
      </p:sp>
    </p:spTree>
    <p:extLst>
      <p:ext uri="{BB962C8B-B14F-4D97-AF65-F5344CB8AC3E}">
        <p14:creationId xmlns:p14="http://schemas.microsoft.com/office/powerpoint/2010/main" val="1891321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arn(inVertical)">
                                      <p:cBhvr>
                                        <p:cTn id="20" dur="500"/>
                                        <p:tgtEl>
                                          <p:spTgt spid="3">
                                            <p:txEl>
                                              <p:pRg st="3" end="3"/>
                                            </p:txEl>
                                          </p:spTgt>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arn(inVertical)">
                                      <p:cBhvr>
                                        <p:cTn id="23" dur="500"/>
                                        <p:tgtEl>
                                          <p:spTgt spid="3">
                                            <p:txEl>
                                              <p:pRg st="4" end="4"/>
                                            </p:txEl>
                                          </p:spTgt>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arn(inVertical)">
                                      <p:cBhvr>
                                        <p:cTn id="26" dur="500"/>
                                        <p:tgtEl>
                                          <p:spTgt spid="3">
                                            <p:txEl>
                                              <p:pRg st="5" end="5"/>
                                            </p:txEl>
                                          </p:spTgt>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barn(inVertical)">
                                      <p:cBhvr>
                                        <p:cTn id="29" dur="500"/>
                                        <p:tgtEl>
                                          <p:spTgt spid="3">
                                            <p:txEl>
                                              <p:pRg st="6" end="6"/>
                                            </p:txEl>
                                          </p:spTgt>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arn(inVertical)">
                                      <p:cBhvr>
                                        <p:cTn id="32" dur="500"/>
                                        <p:tgtEl>
                                          <p:spTgt spid="3">
                                            <p:txEl>
                                              <p:pRg st="7" end="7"/>
                                            </p:txEl>
                                          </p:spTgt>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barn(inVertical)">
                                      <p:cBhvr>
                                        <p:cTn id="35" dur="500"/>
                                        <p:tgtEl>
                                          <p:spTgt spid="3">
                                            <p:txEl>
                                              <p:pRg st="8" end="8"/>
                                            </p:txEl>
                                          </p:spTgt>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barn(inVertical)">
                                      <p:cBhvr>
                                        <p:cTn id="38" dur="500"/>
                                        <p:tgtEl>
                                          <p:spTgt spid="3">
                                            <p:txEl>
                                              <p:pRg st="9" end="9"/>
                                            </p:txEl>
                                          </p:spTgt>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barn(inVertical)">
                                      <p:cBhvr>
                                        <p:cTn id="41" dur="500"/>
                                        <p:tgtEl>
                                          <p:spTgt spid="3">
                                            <p:txEl>
                                              <p:pRg st="10" end="10"/>
                                            </p:txEl>
                                          </p:spTgt>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3">
                                            <p:txEl>
                                              <p:pRg st="11" end="11"/>
                                            </p:txEl>
                                          </p:spTgt>
                                        </p:tgtEl>
                                        <p:attrNameLst>
                                          <p:attrName>style.visibility</p:attrName>
                                        </p:attrNameLst>
                                      </p:cBhvr>
                                      <p:to>
                                        <p:strVal val="visible"/>
                                      </p:to>
                                    </p:set>
                                    <p:animEffect transition="in" filter="barn(inVertical)">
                                      <p:cBhvr>
                                        <p:cTn id="44" dur="500"/>
                                        <p:tgtEl>
                                          <p:spTgt spid="3">
                                            <p:txEl>
                                              <p:pRg st="11" end="11"/>
                                            </p:txEl>
                                          </p:spTgt>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animEffect transition="in" filter="barn(inVertical)">
                                      <p:cBhvr>
                                        <p:cTn id="4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700" y="1491026"/>
            <a:ext cx="9144000" cy="5472608"/>
          </a:xfrm>
        </p:spPr>
        <p:txBody>
          <a:bodyPr>
            <a:normAutofit fontScale="77500" lnSpcReduction="20000"/>
          </a:bodyPr>
          <a:lstStyle/>
          <a:p>
            <a:pPr marL="0" indent="0">
              <a:lnSpc>
                <a:spcPct val="120000"/>
              </a:lnSpc>
              <a:spcBef>
                <a:spcPts val="0"/>
              </a:spcBef>
              <a:spcAft>
                <a:spcPts val="300"/>
              </a:spcAft>
              <a:buNone/>
            </a:pPr>
            <a:r>
              <a:rPr lang="es-ES" dirty="0"/>
              <a:t>1. </a:t>
            </a:r>
            <a:r>
              <a:rPr lang="es-ES" dirty="0" err="1"/>
              <a:t>adj</a:t>
            </a:r>
            <a:r>
              <a:rPr lang="es-ES" dirty="0"/>
              <a:t>. Que impide el paso a la luz, a diferencia de diáfano.</a:t>
            </a:r>
          </a:p>
          <a:p>
            <a:pPr marL="514350" indent="-514350">
              <a:lnSpc>
                <a:spcPct val="120000"/>
              </a:lnSpc>
              <a:spcBef>
                <a:spcPts val="0"/>
              </a:spcBef>
              <a:spcAft>
                <a:spcPts val="300"/>
              </a:spcAft>
              <a:buFont typeface="+mj-lt"/>
              <a:buAutoNum type="arabicPeriod"/>
            </a:pPr>
            <a:r>
              <a:rPr lang="es-ES" dirty="0" smtClean="0"/>
              <a:t>2</a:t>
            </a:r>
            <a:r>
              <a:rPr lang="es-ES" dirty="0"/>
              <a:t>. </a:t>
            </a:r>
            <a:r>
              <a:rPr lang="es-ES" dirty="0" err="1"/>
              <a:t>adj</a:t>
            </a:r>
            <a:r>
              <a:rPr lang="es-ES" dirty="0"/>
              <a:t>. Oscuro, sombrío.</a:t>
            </a:r>
          </a:p>
          <a:p>
            <a:pPr marL="0" indent="0">
              <a:lnSpc>
                <a:spcPct val="120000"/>
              </a:lnSpc>
              <a:spcBef>
                <a:spcPts val="0"/>
              </a:spcBef>
              <a:spcAft>
                <a:spcPts val="300"/>
              </a:spcAft>
              <a:buNone/>
            </a:pPr>
            <a:r>
              <a:rPr lang="es-ES" dirty="0" smtClean="0"/>
              <a:t>3</a:t>
            </a:r>
            <a:r>
              <a:rPr lang="es-ES" dirty="0"/>
              <a:t>. </a:t>
            </a:r>
            <a:r>
              <a:rPr lang="es-ES" dirty="0" err="1"/>
              <a:t>adj</a:t>
            </a:r>
            <a:r>
              <a:rPr lang="es-ES" dirty="0"/>
              <a:t>. Triste y </a:t>
            </a:r>
            <a:r>
              <a:rPr lang="es-ES" dirty="0" smtClean="0"/>
              <a:t>melancólico</a:t>
            </a:r>
          </a:p>
          <a:p>
            <a:endParaRPr lang="es-ES" dirty="0"/>
          </a:p>
          <a:p>
            <a:r>
              <a:rPr lang="es-ES" b="1" dirty="0" smtClean="0"/>
              <a:t>Des</a:t>
            </a:r>
            <a:r>
              <a:rPr lang="es-ES" dirty="0" smtClean="0"/>
              <a:t>conocimiento </a:t>
            </a:r>
            <a:r>
              <a:rPr lang="es-ES" dirty="0" smtClean="0"/>
              <a:t>de </a:t>
            </a:r>
            <a:r>
              <a:rPr lang="es-ES" dirty="0"/>
              <a:t>las decisiones </a:t>
            </a:r>
            <a:r>
              <a:rPr lang="es-ES" dirty="0" smtClean="0"/>
              <a:t>tomadas </a:t>
            </a:r>
            <a:r>
              <a:rPr lang="es-ES" dirty="0"/>
              <a:t>por las </a:t>
            </a:r>
            <a:r>
              <a:rPr lang="es-ES" dirty="0" smtClean="0"/>
              <a:t>instituciones en donde reside el poder del Estado o vinculadas al mismo.</a:t>
            </a:r>
          </a:p>
          <a:p>
            <a:pPr lvl="1"/>
            <a:r>
              <a:rPr lang="es-ES" dirty="0" smtClean="0"/>
              <a:t>quienes han adoptado la decisión</a:t>
            </a:r>
          </a:p>
          <a:p>
            <a:pPr lvl="1"/>
            <a:r>
              <a:rPr lang="es-ES" dirty="0" smtClean="0"/>
              <a:t>los </a:t>
            </a:r>
            <a:r>
              <a:rPr lang="es-ES" dirty="0"/>
              <a:t>datos empleados</a:t>
            </a:r>
          </a:p>
          <a:p>
            <a:pPr lvl="1"/>
            <a:r>
              <a:rPr lang="es-ES" dirty="0" smtClean="0"/>
              <a:t>la manera como se han usado los datos</a:t>
            </a:r>
          </a:p>
          <a:p>
            <a:pPr lvl="1"/>
            <a:r>
              <a:rPr lang="es-ES" dirty="0" smtClean="0"/>
              <a:t>el costo de la decisión</a:t>
            </a:r>
          </a:p>
          <a:p>
            <a:pPr lvl="1"/>
            <a:r>
              <a:rPr lang="es-ES" dirty="0" smtClean="0"/>
              <a:t>los peligros e implicaciones</a:t>
            </a:r>
          </a:p>
          <a:p>
            <a:pPr lvl="1"/>
            <a:r>
              <a:rPr lang="es-ES" dirty="0" smtClean="0"/>
              <a:t>todos los aspectos relevantes</a:t>
            </a:r>
          </a:p>
          <a:p>
            <a:pPr lvl="1"/>
            <a:r>
              <a:rPr lang="es-ES" dirty="0" smtClean="0"/>
              <a:t>solo se puede acceder a los documentos que la autoridad quiera</a:t>
            </a:r>
            <a:endParaRPr lang="es-ES" dirty="0"/>
          </a:p>
        </p:txBody>
      </p:sp>
      <p:sp>
        <p:nvSpPr>
          <p:cNvPr id="2" name="Título 1"/>
          <p:cNvSpPr>
            <a:spLocks noGrp="1"/>
          </p:cNvSpPr>
          <p:nvPr>
            <p:ph type="title"/>
          </p:nvPr>
        </p:nvSpPr>
        <p:spPr>
          <a:xfrm>
            <a:off x="-42843" y="33700"/>
            <a:ext cx="6919099" cy="1143000"/>
          </a:xfrm>
          <a:solidFill>
            <a:schemeClr val="tx1">
              <a:lumMod val="85000"/>
              <a:lumOff val="15000"/>
            </a:schemeClr>
          </a:solidFill>
        </p:spPr>
        <p:txBody>
          <a:bodyPr/>
          <a:lstStyle/>
          <a:p>
            <a:r>
              <a:rPr lang="es-ES" dirty="0" smtClean="0">
                <a:solidFill>
                  <a:schemeClr val="bg1"/>
                </a:solidFill>
              </a:rPr>
              <a:t>OPACIDAD- opaco</a:t>
            </a:r>
            <a:endParaRPr lang="es-ES" dirty="0">
              <a:solidFill>
                <a:schemeClr val="bg1"/>
              </a:solidFill>
            </a:endParaRPr>
          </a:p>
        </p:txBody>
      </p:sp>
      <p:pic>
        <p:nvPicPr>
          <p:cNvPr id="1028" name="Picture 4" descr="http://blogs.unir.net/images/blogs/comunicacion/files/2014/01/politica-de-transparenci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28584" y="3670002"/>
            <a:ext cx="3343275" cy="169545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radio.uchile.cl/wp-content/uploads/2014/07/2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63144" y="2212625"/>
            <a:ext cx="2184212" cy="145737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Resultado de imagen de transparencia públi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3455" y="3861048"/>
            <a:ext cx="2333625" cy="196215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fotos01.lne.es/fotos/noticias/318x200/2012-10-22_IMG_2012-10-15_01.47.13__945293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46178" y="-115342"/>
            <a:ext cx="3028950" cy="20669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Resultado de imagen de secret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0755" y="-176280"/>
            <a:ext cx="3133725" cy="1457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0711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wipe(down)">
                                      <p:cBhvr>
                                        <p:cTn id="25" dur="500"/>
                                        <p:tgtEl>
                                          <p:spTgt spid="3">
                                            <p:txEl>
                                              <p:pRg st="5" end="5"/>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wipe(down)">
                                      <p:cBhvr>
                                        <p:cTn id="28" dur="500"/>
                                        <p:tgtEl>
                                          <p:spTgt spid="3">
                                            <p:txEl>
                                              <p:pRg st="6" end="6"/>
                                            </p:tx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wipe(down)">
                                      <p:cBhvr>
                                        <p:cTn id="31" dur="500"/>
                                        <p:tgtEl>
                                          <p:spTgt spid="3">
                                            <p:txEl>
                                              <p:pRg st="7" end="7"/>
                                            </p:tx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wipe(down)">
                                      <p:cBhvr>
                                        <p:cTn id="34" dur="500"/>
                                        <p:tgtEl>
                                          <p:spTgt spid="3">
                                            <p:txEl>
                                              <p:pRg st="8" end="8"/>
                                            </p:txEl>
                                          </p:spTgt>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wipe(down)">
                                      <p:cBhvr>
                                        <p:cTn id="37" dur="500"/>
                                        <p:tgtEl>
                                          <p:spTgt spid="3">
                                            <p:txEl>
                                              <p:pRg st="9" end="9"/>
                                            </p:txEl>
                                          </p:spTgt>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animEffect transition="in" filter="wipe(down)">
                                      <p:cBhvr>
                                        <p:cTn id="40" dur="500"/>
                                        <p:tgtEl>
                                          <p:spTgt spid="3">
                                            <p:txEl>
                                              <p:pRg st="10" end="10"/>
                                            </p:txEl>
                                          </p:spTgt>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Effect transition="in" filter="wipe(down)">
                                      <p:cBhvr>
                                        <p:cTn id="43" dur="500"/>
                                        <p:tgtEl>
                                          <p:spTgt spid="3">
                                            <p:txEl>
                                              <p:pRg st="11" end="1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1038"/>
                                        </p:tgtEl>
                                        <p:attrNameLst>
                                          <p:attrName>style.visibility</p:attrName>
                                        </p:attrNameLst>
                                      </p:cBhvr>
                                      <p:to>
                                        <p:strVal val="visible"/>
                                      </p:to>
                                    </p:set>
                                    <p:animEffect transition="in" filter="fade">
                                      <p:cBhvr>
                                        <p:cTn id="48" dur="1000"/>
                                        <p:tgtEl>
                                          <p:spTgt spid="1038"/>
                                        </p:tgtEl>
                                      </p:cBhvr>
                                    </p:animEffect>
                                    <p:anim calcmode="lin" valueType="num">
                                      <p:cBhvr>
                                        <p:cTn id="49" dur="1000" fill="hold"/>
                                        <p:tgtEl>
                                          <p:spTgt spid="1038"/>
                                        </p:tgtEl>
                                        <p:attrNameLst>
                                          <p:attrName>ppt_x</p:attrName>
                                        </p:attrNameLst>
                                      </p:cBhvr>
                                      <p:tavLst>
                                        <p:tav tm="0">
                                          <p:val>
                                            <p:strVal val="#ppt_x"/>
                                          </p:val>
                                        </p:tav>
                                        <p:tav tm="100000">
                                          <p:val>
                                            <p:strVal val="#ppt_x"/>
                                          </p:val>
                                        </p:tav>
                                      </p:tavLst>
                                    </p:anim>
                                    <p:anim calcmode="lin" valueType="num">
                                      <p:cBhvr>
                                        <p:cTn id="50" dur="1000" fill="hold"/>
                                        <p:tgtEl>
                                          <p:spTgt spid="10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80462" y="1825536"/>
            <a:ext cx="5472608" cy="720080"/>
          </a:xfrm>
        </p:spPr>
        <p:txBody>
          <a:bodyPr/>
          <a:lstStyle/>
          <a:p>
            <a:pPr algn="ctr">
              <a:buNone/>
            </a:pPr>
            <a:r>
              <a:rPr lang="es-ES" sz="4000" dirty="0" smtClean="0">
                <a:solidFill>
                  <a:schemeClr val="accent3">
                    <a:lumMod val="50000"/>
                  </a:schemeClr>
                </a:solidFill>
              </a:rPr>
              <a:t>Gobierno Abierto</a:t>
            </a:r>
            <a:endParaRPr lang="es-ES" sz="4000" dirty="0">
              <a:solidFill>
                <a:schemeClr val="accent3">
                  <a:lumMod val="50000"/>
                </a:schemeClr>
              </a:solidFill>
            </a:endParaRPr>
          </a:p>
        </p:txBody>
      </p:sp>
      <p:sp>
        <p:nvSpPr>
          <p:cNvPr id="4" name="3 Título"/>
          <p:cNvSpPr>
            <a:spLocks noGrp="1"/>
          </p:cNvSpPr>
          <p:nvPr>
            <p:ph type="title"/>
          </p:nvPr>
        </p:nvSpPr>
        <p:spPr>
          <a:xfrm>
            <a:off x="-748794" y="34398"/>
            <a:ext cx="8229600" cy="1143000"/>
          </a:xfrm>
        </p:spPr>
        <p:txBody>
          <a:bodyPr/>
          <a:lstStyle/>
          <a:p>
            <a:r>
              <a:rPr lang="es-ES" dirty="0" smtClean="0"/>
              <a:t>¿De qué estamos hablando?</a:t>
            </a:r>
            <a:endParaRPr lang="es-ES" dirty="0"/>
          </a:p>
        </p:txBody>
      </p:sp>
      <p:sp>
        <p:nvSpPr>
          <p:cNvPr id="5" name="2 Marcador de contenido"/>
          <p:cNvSpPr txBox="1">
            <a:spLocks/>
          </p:cNvSpPr>
          <p:nvPr/>
        </p:nvSpPr>
        <p:spPr bwMode="auto">
          <a:xfrm>
            <a:off x="629702" y="6112650"/>
            <a:ext cx="9073008" cy="792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ctr" defTabSz="914400" rtl="0" eaLnBrk="0" fontAlgn="base" latinLnBrk="0" hangingPunct="0">
              <a:lnSpc>
                <a:spcPct val="100000"/>
              </a:lnSpc>
              <a:spcBef>
                <a:spcPct val="20000"/>
              </a:spcBef>
              <a:spcAft>
                <a:spcPct val="0"/>
              </a:spcAft>
              <a:buClr>
                <a:schemeClr val="accent1"/>
              </a:buClr>
              <a:buSzPct val="85000"/>
              <a:buFontTx/>
              <a:buNone/>
              <a:tabLst/>
              <a:defRPr/>
            </a:pPr>
            <a:r>
              <a:rPr kumimoji="0" lang="es-ES" sz="4000" b="1" i="0" u="none" strike="noStrike" kern="1200" cap="none" spc="0" normalizeH="0" baseline="0" noProof="0" dirty="0" smtClean="0">
                <a:ln>
                  <a:noFill/>
                </a:ln>
                <a:solidFill>
                  <a:srgbClr val="0070C0"/>
                </a:solidFill>
                <a:effectLst/>
                <a:uLnTx/>
                <a:uFillTx/>
                <a:latin typeface="+mn-lt"/>
                <a:ea typeface="+mn-ea"/>
                <a:cs typeface="+mn-cs"/>
              </a:rPr>
              <a:t>Acceso</a:t>
            </a:r>
            <a:r>
              <a:rPr kumimoji="0" lang="es-ES" sz="4000" b="1" i="0" u="none" strike="noStrike" kern="1200" cap="none" spc="0" normalizeH="0" noProof="0" dirty="0" smtClean="0">
                <a:ln>
                  <a:noFill/>
                </a:ln>
                <a:solidFill>
                  <a:srgbClr val="0070C0"/>
                </a:solidFill>
                <a:effectLst/>
                <a:uLnTx/>
                <a:uFillTx/>
                <a:latin typeface="+mn-lt"/>
                <a:ea typeface="+mn-ea"/>
                <a:cs typeface="+mn-cs"/>
              </a:rPr>
              <a:t> a la </a:t>
            </a:r>
            <a:r>
              <a:rPr lang="es-ES" sz="4000" b="1" dirty="0">
                <a:solidFill>
                  <a:srgbClr val="0070C0"/>
                </a:solidFill>
              </a:rPr>
              <a:t>Información</a:t>
            </a:r>
            <a:r>
              <a:rPr kumimoji="0" lang="es-ES" sz="4000" b="1" i="0" u="none" strike="noStrike" kern="1200" cap="none" spc="0" normalizeH="0" noProof="0" dirty="0" smtClean="0">
                <a:ln>
                  <a:noFill/>
                </a:ln>
                <a:solidFill>
                  <a:srgbClr val="0070C0"/>
                </a:solidFill>
                <a:effectLst/>
                <a:uLnTx/>
                <a:uFillTx/>
                <a:latin typeface="+mn-lt"/>
                <a:ea typeface="+mn-ea"/>
                <a:cs typeface="+mn-cs"/>
              </a:rPr>
              <a:t> Pública</a:t>
            </a:r>
            <a:endParaRPr kumimoji="0" lang="es-ES" sz="4000" b="1" i="0" u="none" strike="noStrike" kern="1200" cap="none" spc="0" normalizeH="0" baseline="0" noProof="0" dirty="0">
              <a:ln>
                <a:noFill/>
              </a:ln>
              <a:solidFill>
                <a:srgbClr val="0070C0"/>
              </a:solidFill>
              <a:effectLst/>
              <a:uLnTx/>
              <a:uFillTx/>
              <a:latin typeface="+mn-lt"/>
              <a:ea typeface="+mn-ea"/>
              <a:cs typeface="+mn-cs"/>
            </a:endParaRPr>
          </a:p>
        </p:txBody>
      </p:sp>
      <p:sp>
        <p:nvSpPr>
          <p:cNvPr id="6" name="2 Marcador de contenido"/>
          <p:cNvSpPr txBox="1">
            <a:spLocks/>
          </p:cNvSpPr>
          <p:nvPr/>
        </p:nvSpPr>
        <p:spPr bwMode="auto">
          <a:xfrm>
            <a:off x="1763688" y="2389756"/>
            <a:ext cx="5616624" cy="7200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ctr" defTabSz="914400" rtl="0" eaLnBrk="0" fontAlgn="base" latinLnBrk="0" hangingPunct="0">
              <a:lnSpc>
                <a:spcPct val="100000"/>
              </a:lnSpc>
              <a:spcBef>
                <a:spcPct val="20000"/>
              </a:spcBef>
              <a:spcAft>
                <a:spcPct val="0"/>
              </a:spcAft>
              <a:buClr>
                <a:schemeClr val="accent1"/>
              </a:buClr>
              <a:buSzPct val="85000"/>
              <a:buFontTx/>
              <a:buNone/>
              <a:tabLst/>
              <a:defRPr/>
            </a:pPr>
            <a:r>
              <a:rPr kumimoji="0" lang="es-ES" sz="4000" b="1" i="0" u="none" strike="noStrike" kern="1200" cap="none" spc="0" normalizeH="0" baseline="0" noProof="0" dirty="0" smtClean="0">
                <a:ln>
                  <a:noFill/>
                </a:ln>
                <a:solidFill>
                  <a:schemeClr val="accent5">
                    <a:lumMod val="75000"/>
                  </a:schemeClr>
                </a:solidFill>
                <a:effectLst/>
                <a:uLnTx/>
                <a:uFillTx/>
                <a:latin typeface="+mn-lt"/>
                <a:ea typeface="+mn-ea"/>
                <a:cs typeface="+mn-cs"/>
              </a:rPr>
              <a:t>Derecho a saber</a:t>
            </a:r>
            <a:endParaRPr kumimoji="0" lang="es-ES" sz="4000" b="1" i="0" u="none" strike="noStrike" kern="1200" cap="none" spc="0" normalizeH="0" baseline="0" noProof="0" dirty="0">
              <a:ln>
                <a:noFill/>
              </a:ln>
              <a:solidFill>
                <a:schemeClr val="accent5">
                  <a:lumMod val="75000"/>
                </a:schemeClr>
              </a:solidFill>
              <a:effectLst/>
              <a:uLnTx/>
              <a:uFillTx/>
              <a:latin typeface="+mn-lt"/>
              <a:ea typeface="+mn-ea"/>
              <a:cs typeface="+mn-cs"/>
            </a:endParaRPr>
          </a:p>
        </p:txBody>
      </p:sp>
      <p:sp>
        <p:nvSpPr>
          <p:cNvPr id="7" name="2 Marcador de contenido"/>
          <p:cNvSpPr txBox="1">
            <a:spLocks/>
          </p:cNvSpPr>
          <p:nvPr/>
        </p:nvSpPr>
        <p:spPr bwMode="auto">
          <a:xfrm>
            <a:off x="-329740" y="1164132"/>
            <a:ext cx="4536504" cy="6778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ctr" defTabSz="914400" rtl="0" eaLnBrk="0" fontAlgn="base" latinLnBrk="0" hangingPunct="0">
              <a:lnSpc>
                <a:spcPct val="100000"/>
              </a:lnSpc>
              <a:spcBef>
                <a:spcPct val="20000"/>
              </a:spcBef>
              <a:spcAft>
                <a:spcPct val="0"/>
              </a:spcAft>
              <a:buClr>
                <a:schemeClr val="accent1"/>
              </a:buClr>
              <a:buSzPct val="85000"/>
              <a:buFontTx/>
              <a:buNone/>
              <a:tabLst/>
              <a:defRPr/>
            </a:pPr>
            <a:r>
              <a:rPr lang="es-ES" sz="4000" b="1" dirty="0">
                <a:solidFill>
                  <a:srgbClr val="FF0000"/>
                </a:solidFill>
              </a:rPr>
              <a:t>Transparencia</a:t>
            </a:r>
          </a:p>
        </p:txBody>
      </p:sp>
      <p:sp>
        <p:nvSpPr>
          <p:cNvPr id="8" name="2 Marcador de contenido"/>
          <p:cNvSpPr txBox="1">
            <a:spLocks/>
          </p:cNvSpPr>
          <p:nvPr/>
        </p:nvSpPr>
        <p:spPr bwMode="auto">
          <a:xfrm>
            <a:off x="2787978" y="4349054"/>
            <a:ext cx="6084168" cy="792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ctr" defTabSz="914400" rtl="0" eaLnBrk="0" fontAlgn="base" latinLnBrk="0" hangingPunct="0">
              <a:lnSpc>
                <a:spcPct val="100000"/>
              </a:lnSpc>
              <a:spcBef>
                <a:spcPct val="20000"/>
              </a:spcBef>
              <a:spcAft>
                <a:spcPct val="0"/>
              </a:spcAft>
              <a:buClr>
                <a:schemeClr val="accent1"/>
              </a:buClr>
              <a:buSzPct val="85000"/>
              <a:buFontTx/>
              <a:buNone/>
              <a:tabLst/>
              <a:defRPr/>
            </a:pPr>
            <a:r>
              <a:rPr kumimoji="0" lang="es-ES" sz="4000" i="0" u="none" strike="noStrike" kern="1200" cap="none" spc="0" normalizeH="0" baseline="0" noProof="0" dirty="0" smtClean="0">
                <a:ln>
                  <a:noFill/>
                </a:ln>
                <a:solidFill>
                  <a:schemeClr val="accent4">
                    <a:lumMod val="50000"/>
                  </a:schemeClr>
                </a:solidFill>
                <a:effectLst/>
                <a:uLnTx/>
                <a:uFillTx/>
                <a:latin typeface="+mn-lt"/>
                <a:ea typeface="+mn-ea"/>
                <a:cs typeface="+mn-cs"/>
              </a:rPr>
              <a:t>Empoderamiento</a:t>
            </a:r>
            <a:r>
              <a:rPr kumimoji="0" lang="es-ES" sz="4000" i="0" u="none" strike="noStrike" kern="1200" cap="none" spc="0" normalizeH="0" noProof="0" dirty="0" smtClean="0">
                <a:ln>
                  <a:noFill/>
                </a:ln>
                <a:solidFill>
                  <a:schemeClr val="accent4">
                    <a:lumMod val="50000"/>
                  </a:schemeClr>
                </a:solidFill>
                <a:effectLst/>
                <a:uLnTx/>
                <a:uFillTx/>
                <a:latin typeface="+mn-lt"/>
                <a:ea typeface="+mn-ea"/>
                <a:cs typeface="+mn-cs"/>
              </a:rPr>
              <a:t> ciudadano</a:t>
            </a:r>
            <a:endParaRPr kumimoji="0" lang="es-ES" sz="4000" i="0" u="none" strike="noStrike" kern="1200" cap="none" spc="0" normalizeH="0" baseline="0" noProof="0" dirty="0">
              <a:ln>
                <a:noFill/>
              </a:ln>
              <a:solidFill>
                <a:schemeClr val="accent4">
                  <a:lumMod val="50000"/>
                </a:schemeClr>
              </a:solidFill>
              <a:effectLst/>
              <a:uLnTx/>
              <a:uFillTx/>
              <a:latin typeface="+mn-lt"/>
              <a:ea typeface="+mn-ea"/>
              <a:cs typeface="+mn-cs"/>
            </a:endParaRPr>
          </a:p>
        </p:txBody>
      </p:sp>
      <p:pic>
        <p:nvPicPr>
          <p:cNvPr id="11" name="Picture 2" descr="Header Logo"/>
          <p:cNvPicPr>
            <a:picLocks noChangeAspect="1" noChangeArrowheads="1"/>
          </p:cNvPicPr>
          <p:nvPr/>
        </p:nvPicPr>
        <p:blipFill>
          <a:blip r:embed="rId3" cstate="print"/>
          <a:srcRect/>
          <a:stretch>
            <a:fillRect/>
          </a:stretch>
        </p:blipFill>
        <p:spPr bwMode="auto">
          <a:xfrm>
            <a:off x="6876257" y="836712"/>
            <a:ext cx="2267744" cy="2285245"/>
          </a:xfrm>
          <a:prstGeom prst="rect">
            <a:avLst/>
          </a:prstGeom>
          <a:noFill/>
          <a:ln w="9525">
            <a:noFill/>
            <a:miter lim="800000"/>
            <a:headEnd/>
            <a:tailEnd/>
          </a:ln>
        </p:spPr>
      </p:pic>
      <p:pic>
        <p:nvPicPr>
          <p:cNvPr id="60418" name="Picture 2" descr="https://encrypted-tbn0.gstatic.com/images?q=tbn:ANd9GcSk-d57Q1SDCJRLA8aeYK9_tcBHNBWuMjN13nvjX2tOkNJNVdUenQ"/>
          <p:cNvPicPr>
            <a:picLocks noChangeAspect="1" noChangeArrowheads="1"/>
          </p:cNvPicPr>
          <p:nvPr/>
        </p:nvPicPr>
        <p:blipFill>
          <a:blip r:embed="rId4" cstate="print"/>
          <a:srcRect/>
          <a:stretch>
            <a:fillRect/>
          </a:stretch>
        </p:blipFill>
        <p:spPr bwMode="auto">
          <a:xfrm>
            <a:off x="0" y="4983867"/>
            <a:ext cx="2779528" cy="1024434"/>
          </a:xfrm>
          <a:prstGeom prst="rect">
            <a:avLst/>
          </a:prstGeom>
          <a:noFill/>
        </p:spPr>
      </p:pic>
      <p:sp>
        <p:nvSpPr>
          <p:cNvPr id="60420" name="AutoShape 4" descr="data:image/jpeg;base64,/9j/4AAQSkZJRgABAQAAAQABAAD/2wCEAAkGBxQSEhQUExQUFRUWFxwaGBgXGBoZHBohHyAaGiAhHCMeHisgHiIlIB8YITEhJikrMC4uGx8zODMsNygtLisBCgoKDg0OGhAQGzckICQxNCw3LCwsNCwsNCw2NDQsMi8sLC8wLC8sLCwsNCwsLCwsLCwsLCwsLCwsLCwsLCwsLP/AABEIAKYBMAMBIgACEQEDEQH/xAAcAAEAAwEBAQEBAAAAAAAAAAAABQYHBAMCAQj/xABPEAACAQMCBAMECAMCCQgLAAABAgMABBESIQUGEzEiQVEUYXGRByMyNEJzgbJSobEVwSUzNUNTYnLR8BYkY3SSs+HxNkZUgoOEk6LCw8T/xAAaAQEBAQEBAQEAAAAAAAAAAAAAAQIDBAUG/8QAMREAAgIBAwIEBQQABwAAAAAAAAECEQMSITEEQRNRYXEUgaGx0SIyM/AFNGKRweHx/9oADAMBAAIRAxEAPwDDaUpQClKUApSlAKUpQClKUApSlAKUpQClKUApSlAKUpQClKUApSlAKUpQClKUApSlAKUpQClKUApSlAKkOX/vVv8AnR/uFR9SHL/3q3/Oj/cKAj6UpQClKUApSlAKUpQClKUApSlAKtHJPK811PC4i1QCUdRmxowpBYHPfI2x76q9an9CvFJC0tsSOkqGQDG+osi9/h5V0xJOSTOWaTjBtEPz/wAqSi8c29sRCxRU0KApYqNhjzJzUCeTr4Mqm1my2ceH075PYdxua0/mfjco4taWmV6LNFIRgZzl/Pv5CpTn/j8lmlu0bKoecK5YZ8OMn4fGuzxQep+RwjmmlFVyYlxfgNxalRPE0er7OcEH4EZGfdXdb8kX7qGW1kwe2cKfkxBrSOb+Z7aV7P2crdulyGESdz4WA7j+LTXZxTiPE3ltSls8EQlXrYeKUlSyjcAZAA1ZI9c+VTwoW979jXjTpbV7mMcQ4TNA4jmieNz2DAjPw8j+ld8vJ98uM2s25wPDnc/D9a1P6XEHQtTgZF0gB9AVfPzwPkKneeeNPZ2kk8YQurKAHBI3YA5wQe3vq+Ak3b4J8RJqNLkwvivKt3bJ1JoHRM4LbEDPbOCcem9fPCeWrq5XVDBI6/xYwv6E4BrcObJupwudyBlrfUR5bgGvi16v9kxex46vs0fT7Yzhc/a2z9rv508Baue1kXUy03W90Yhxbly6tQDPA8anYMRlc+mRkZ91ekXKt40YlW3lMZXUGC5BXGcj9K0bj/Mky8NaG+tbnqvGVMpjTpas+E5BwPw+XcdqtHArkxcKikXBKWgYZ7ZVMjPyqLDFur7GpZ5qN13oxebky+SMyNbShAMnYZA9651D5VwcJ4JcXJIgieTHcqNh8T2HzrfuSuLveWcU8oUO+rIUEDZmUdyfICqh9HXFLhLMRwWLSKrPmXqJGGJJOwYb4GB59qPDG1vsyLPKpbboz2/5PvYULyW0gUbkgBse86ScD31y8L5fublS0ELyKpwSozg98VvHJD3Rt8XurrCRgdQUbbEY07EbncVDfRdGFF+qgBRduAB2AGwAq+ArXqPiWlLbgyy35LvnDFbWXwkg5AXcbHGSM7+lR9lweeaQxRwyPIpwyhTlcbeL+H9a2Sw51VL29hu5o444mAiyMHzzuO/l3qT5MuI5TeyxFWV7s4ZfxARw/wB5b5mosMW0kw+onFNtGN3HI9+iljayYHphj8lJNR3DOB3FyWEETyFMatI7ZzjPyPyreeWze9e79qH1XU/5v9j7OX/h37aPtb1G8qRheJ8VAAA1Qnb1KsT8ySf1q+ArXqT4l0+NvIya35LvnLBbWXwnByAu/fuSAf0qMuuGTRy9F43WXONBU6jntgeefLFbxYcxSScUuLMqnTihDqwzqJ+q774x4z5eVcc8YPHoyQCRYkj3HW4z8cEio8Ea2feirqJXuu1mVJyJxAjPssn66QfkTmo6PgNyZugIZOtgnplSGwPPB8vfWy8zczNa8StI3lWO2eNmlyBjPjA3xkbhe1QnOPNVt7Zw+eCVJOlIwkK52RtKnP6F/wCdSWKC78Fjmm+3JmvFOBXFsFM8LxhshdQxnHeu7g3BJ0ktZ2idYmmi0uRscsMY+O9ah9MdlrsQ4/zUqn9GBT+pWuDnciBeEWg/DLET/wDD0Jv8dTfzqTxKLfoax53JR9THqUpXA9ApSlAKUpQClKUApSlAKUqV5WQG7gBAIMi5B3FZlLTFvyBF1on0JH/ncw/6D/8ANKuXsMX+jj/7C/7qxWC/kgmLwu0bgkAqcHHp8PdXDoeuWaTdVRznHXFxNX5rsJBxqxmK/VsY0DZH2gXJGM57EU+m37rB+cf2ms1m5lvJmj1Tyu6PmPfJDdhp9/lXffwcUu10zJdyKhLAOjAA7jbIG/cY7k7d6+jLKqkl3OUcMk4t9h9GJ/wnbZ9X/wC7fFa/zRw66lms2t5CkccuqYByupcodwPtbBhj31ih4R0RraSaKVEEmDBIpU5wPF5eLYN2zVh5b4re8QMkUl5MqqgPh0gnfGCQAf51z8eGHG3PjkZMTnJSX1Lv9K8LNbQFVJ03SFsAnA0uMn0GSN/fXt9LX+TZf9tP3Cs9vuKSrLPbXHEJljTSo1Bn19ic4B7bd/50v+LJcKYpeI3EiMR4GRjkjcdl8zgD3g+6q+shJNpPdeRmPTyWnfg0rmL/ACRJ/wBVH7RVe4dyzPFw9JeH3VyZHjR1i1p08tpL4DLgYy3n3FUBuO3cubc3TiEgp9YSE0gHAO22wrts57qyjPQ4hEF8RCK7EHGTlQyadyCPLfaujzRk7rsVYZRVJ9zVOM9T+yJfasdX2VupnTjXp93hzqx22z2r74JbmThMUa41PaBRntkpgZrDuLcyXV0As88jqPwk4X5DAraeFXoThEZWRVdbPIwwyCI9v1zXSGRTk/Y45MThFerOzknhj2djFFNpDJrLYOQAWZu/wNc/0cEHhlvp/hf563/vrJv7TvrqLD3y6G2KyXCoT5bjOcfHao7hnMl1aBkgnZVydhhlz6jII39RWFnimttkqOj6aTT33bs3PkiwuYLYJduXl1scly+xxjc/r86ivo4iZW4gGBU+1ucEYO+47+oIP61lkPMXESJJlnuCPxsCSox/Id/L1rmj5tvVZ2W5lDOQWOftEAKM/AAD9KLqI7V2D6eT1b8nrz7/AJQuvzTWlfQo49ilGdxcMSPikeP6H5Gsbu7p5XaSRizscsx7k++vbhnFJrdtcErxt5lSRn4+R/WuUMmmeo7ZMWrHpNi4RyzcyXV211JcrCZCYNFywBBZj2VsgBdOxAr75GgWPiHE0RmdVMI1OxdsgPnLHc4OR+lU/gnFL++jkHt8qaSoKpE7HBzvmJMjt/x51O04vcWjyCCaRMthiPCW0k4yDv5n51Y9Rj11HlcnN4ZtO3yavwb/ANIb3/qw/wD567Z5AOPRgkAtYkD3nqOcD9AT+lY1HzFcrM06zyCZ10s+fERtsf8Asr8q8r7jM80iyySu0igBXJ8QwSRgjtgkn9a14yrjvY+HbfPajbOPcvyT8UtJ+mrwRxssmoqQD48ZU7ndh2Bqp/TRbRR+yrGkaMeoSEVVJHgAzgfH+dVROe+IAY9qkx7wpPzIzUHfXskzl5XeRz3ZyWP8/wClJ5YtNJclx4ZRabfBvnL7LxDhkOvfUqB8/wAUbDOfiUz+tUP6Qb7qcZt0ztE0K/qWDn9w+VWLlPliztzFfRXLGIRMT1GUhWYAZyANOBrBBGc1m78R9p4oJvKS6Ur/ALOsaf8A7cVrLL9CT5MYYLxG1wV2lKV5T2ClKUApSlAKUqb4ly48ZjWPMxkBICLnsM7YJJ2yfLsajkk0vMEJSpG74FcRaepDIuv7OV77Zx8cb4rwn4fKgJZGUDuSKWroWi08vcimeNZZZNCsMqqjJI8iSdhn9alrXkXoTxSxy6gjgsrDBx54I2PwwKtvDR9TF+Wv7RVPuOIXP9pYEjdATJGVyMeJdWMd98Mc18KPU9RnnNKVJJ7ehC8ViVlwyS5nMcQyxJO+wAzuT7q26so5V49HZzTNIrtq2GkDbck9yPdU/wANlKMMjgre3/JET3Dvo+0MrtcEOpDDQo2I3G5O+/uqdv8Ah96zF47+QN6FFA7k4GnsPgKrvMvN/UtysKXMTEjxkaRj4hs77VYuS7l5LOJnYsx1AknJOGYDJ89q1kzdXjx+LKVb1VIpTrhbu5vPZrtx1Hj6fUK58KlpgRpK6iSDufU+mKuXLPLiWathi7vjUxGO3YAeXeq79IN08NzbyxbSLG+DgHbcHv7i3zq38EnaS3hdzlmjUsdhkkAnttU63PlnhhK/0tcev4Iyrcx8rEPPeCVchWfQYww2XGNzg/KuDhHCbi9jDFbeCPI0ukKq50n8OkA4znfI7V98/wDG545mhR8RtENS6VP2sg74zv8AGurgnOsKQxRCKdmSNVOlVO4ABI8WcZr0Ql1UenTju3x6Kikja8pPGyuLuYuudJYKwGpSp2bI7Eiufmq24j0HAuBNFg61Eaxvp7nGkbjvkZ7ZG+TURHx+WbiUelpkiZ1AjYldsAHKg43OT8q0Y1wn1PU9M46pXauqIZwnFrSSJVlLnZDJhW748fYbeIbYx8s1xf4OJAUHJKjdnXGWwTknGy77kVcbflMy8K4b7Eui6uZ5Fd9bKCF6xy2+BgINwM7Cpqy4XcwR2lubS0uzIzxieO4G8iM8rFmMGoEaXHnuh88CvqrBXDf+5TNLKOHBDPBCNbaBLAXYod1bUe4PYVzQcFgeREjn1qVYscaSCpIGO+xGCO+3yrWOYLKdtEaWdm3tQmtY5YrlXWNtJ2OqAY0BJNlH4ABgjetcqfR1Lb39k07QzW80ksZaCViNSpKSpICsCCjdv4TXok7jS58xRUbbH9mzaM/48D3n7OO3uwMb/wA6jP8Ak/df+zT/AP03/wB1WninDyBfwQKuleIMkaasYxIFUDJ38hv/ADr4k5Z4hsTbAKp8Wm4UA5zgE9U4GcgY8wR3yK5Y+Ze/4KU28s5Im0yo8bd9LqVPyIrwq88xctTr1AbUZV40EvtBb7TBVwJCGOo47jYHPYg1DLyZeZwYcYB7unkM+vn/AHiu1PsZ1Jckz9GkWoXAxneM4Mesfj3/AMU+D5Dt3J3xiqdxADqyY7a2xkY8z5eXwq6/R3bMPakMeoq0YYYDEEGQdulIMd98DsMZzVK4guJZBts7dsEdz6AD+QryYv58ny+xo56UpXqApSlAfua7+X/vVv8AnR/uFR9SHL/3q3/Oj/cKAj6V+1a+VOVoryB2MwikWQAE6SCun0LA9yNwTj0qpBuispauwyEYj1Ck10pwmQxyyEaREU1K2Qx1kgYGN+1W6ThQsZLdPao7iOY6NJZ1SMEqdTaJRjwsjYJA8ZB+yTXpzJBHrUIk0yvErMtvIfJiV6mWm2743HnWnFKOozq3oqY5duME9MjHlkZPw3pFwcZIlnihYHBV+oWHY58CEfzqw2M2iR2NpeMhAwH1SYPiJwcAY+z6nau6CdVzILKcHCDPTw5wU1DdtR3KnOP6V4nnlF01ft/6X5lLurNItLCaKbcZVNYOO/cqB7s++rnf6WuLGOY5hdwWVl0gkYUdt8EsRvjOd8DeoLilohEji3kiVIPDrXRlxIqk7bHCsB/WrStm01zbBNJEQM+k60LMhTALFCQckZ27Z88VqT1TxuvMWVbmyzSKd1RFAFw66V2BACEDbb8Rx6Zrt4/YxumQFQxws4AUJvmIAN4cnu2x3271YeN8jTyyyTNJAiCR5CB1G06QhYZ0bjA8O24GcVw80cszSwGfqQ9OGJZBp6viEgLDGUC/ZXuANzg9ttvHLXF9tyWrLhw7/Exflr+0VSbi+A4iYcbtdxPnA/ChXv3/ABfCrnweUNBCynIMa4+QqMk5Vja7F1rfVqDadsZAA9M+Vfn+myxxTya+6aBPVnv0c2KPPcSMoLRkBc741F8ke/w9/ea0IVRPozcdS7HmShx7gZAf6j506ZtYMten3BauP8WW1hMrKXGQNI88/GnLt3HNbpJEnTVix07bHUc9ttzk05g4QLqExFim4OQM9vdX3wPhgtoEhDFgudyMZyS399cLx+B/qv6fYFW57P18fb7vP+1qs3Lf3S3/ACk/aKq30lQygxyoDoVGVmGCBq8OD8QcVaOWWzaW+P8ARJ/IAV6c/wDlcb/vcdinc8tia4z5wR+f/SD5/wDnVy5esEht41QAZRSx82JAJJqp/SHwyQa7gOojKojLvqJyfdjG/rVz4VIGgiYHIMa4+Qq9TK+mx09u/vSBDXvMMXtiWrRFmDrhzjwsQGBHn5j+dWOq/ccrK14LvqMCCpKYHdQFG/psPKrBXlzPFUPD8t/cHDyZzfaxWnDgWkb2OWZrkpDKwhWQXCqzEJpwSy9ie/uqVtuZLaGXh8MbTTlbq5nYx282ySi4IwCmpsGVQdIP2W+FUn6PeDYW/juIyDrtAVJIBVp8HIBwwIz3zV7h4fbwM8kVvEjKl7FtqwVTBAPi88fzOMV+tglKKaI5UQU/FeFQXNrHLLJMVu55Z1kS46aBxOUBhk8IYO8e6pnwsT33mv8AlTZIbMCfIgu5ZW0Wk0a6HS4A0qsWk6eogJ7nBPnvW4OFw3HDTcyQI7y2l5O851lkljZREocscADICHuEHffMhJHZniNzZexx/UI0obLYZejG2lhqznWxOQRtj3knF9i6ij39+JXvHh62HvnnjdEbBXqAg7jY+eCPLt6fnC+ZmVWHtlwuJHbCqp2LFtW6erFvcWJGD30WXlSzkZAlrBGRcwjI1gENAJSGw2cZ/CMA4HvNedxwWG3S5aO1iEj8NZ2XpsoLKxDAJqOkHK6lB8l39c+C99yayhca4s3ihubi9ViE1LJGEbAbqL3QMBnxD9PQVCLeAa2WV5FAH252jc7DsPMZrZm5YtpbqQvbLMWnijcya3KR+za8g6vD48DV78emK9xjl2zHDpClvFqWximWUZL6i5Gc5wdhn35q+E13JqTKn9HCa3uDpDZZPtYY/wCcON4nOCAcnY+HvVf4uIpp5WZ0gOrToCEjwgKT4FAGSCcYFWfkayVZrsBAwR0C5Goj/Gbf4tyMjuRjt3qs8W4fNPK8kNrIEJAHTibTkeA40qBuwbb1rxY/1dRNryW507HDLaQgHFwGI7AI4z8x/WuCpGfgVyiNI8EqIpALMjKBnIHcdsjGe2cDzFR1exJrkClKVQKkOX/vVv8AnR/uFR9SHL/3q3/Oj/cKA7OA22QjqzFmuEiMahSzK2SdOT32x+o3q6vy3BI5DWN9lvxlogR3A/Hpxhe4GT7/ADoXDLsRwz4fS56ZTGQSVbOQR2I7132PNLIoEgllYEnUbmdfXbCtjbNWktzPJNWnBHtrjqJDdxRtNGir4N0LJkMwfOdWMY924710c1Xsi3EAWRjqTUXBDAlGZxp8b9iMEZ39KhoeLM0sObqR4xMH6QZwQNYbGpsaiNIxqOdhjHl3cx3iyypKTN9VE6lsoSW3wdLSMACuWOPXAzjNVyjLG4/czT1Hjw7jV5cJmLpDSQrZxv8AadTv2C4/353r7gjv9LsGj1MSxU6dg+nJ9Buq7frXnxa2YTMUuY7cYXZnaMsQDuAi9tyMn3/p6cNt2kKD2lRpjGoPcOiyfWOmzZyAAFbAXtXihh1K4pJP0CW1nvexXU0TrLGmrS4yHAyS0ZYnG2AEBwe4J38qjuZLSZ0RumUEatqzLrxkAn4DA/XUKk7ng0ryZW/t4l3AUXbyeLGrctg4O2+/615cU4NOLcOby1lQIAdL5ZjlGKKceInCeYzjsK2sORNcUirYhbG/slVOpBKzhcMQ+xOwzgnA9BtXdxXh8ZVkS3kjmyqjLrp2Yg6sNpXdT37n51P8Q5gLSmJYZiJT043fKBy/VAB1L9n6wH/3O1TLW9yGY9IAag2BMnm8r4wPPBx8QPUVwvNdqD+ciapeRReA37wRqEvFRSNRRlVgufIZOx79sV6HmCSWV4p7xlixs8ShcnbzAyB3zv5Vb76C4hR5HjGmOI6lWdNsBdlwurHhzsfPtXcnC+GRxWgnSzR2iica2VWYm3kJMgLbKZAm7YBNdceDxJOU40/l+C21yVbhU6rFiG6uukgYg9HUo0gsRkxnttt/TO1agMaXAa1uJQfJtBLEknIwAMjAB3Hn7q1OW+sEguIo57ZF+uISOZQNTW0QOnS24MmsADIJyBXHd8M4dNcLbxLZYnSeOJ4D1GQ4jMTvpyFOrUoJOTq3rrHpVG6fPt+Bq9D75N4fcXcEtxPeGOKNmXwQoHOgAsWyCBjcYAJ2+fLzBy68Fr7fZ388kblCwlAJYOyoCuQMEEjYr2+GKsfJTJJwy+6CjQ0t2I0QeRHhAA92K5uLwsnLkaupVgluCrAgg9aPuDuK6x6XCo0orjyJbs9OL8io3ThuOIy6JW0hGWJWdhhgFIXyxnz8qirLkOeC+9lgvZEtxCJjlVZhlimkAjTuQTq2+Hrb+b7KSS64YyIzLHcFnKgkINPdsdh7zXYh/wAKOPP2JP8AvZK6fD4q06VV+RNTKbxLk5L6G4ig4hLI8DlHWRE0h130kqinvtkE499c3J3K2nh0Vz7c8CMutw6xtGg1EHGrcZ+Pc+fY2HhNxevPfrFbWtsiTN43ikUz5L+PIIDHABLb/aFRX/qv/wDL/wD7KngYtOnSq8q2LbI36TeCyW0MLreyGKWVY3BWNdmBbUGQLthTkHvnvVWh46FXT/aMhI7Hpg7e/UpJ+Oa0X6SYg9pw1WAKtd24IPYgo4INWZSjcSa2MEHTjtUlQ9NdQLO6EA9gMAbYrjk6TG3SVLypfgmqkfzxzBdB8OLlppCcN4dACj7OwAz8anTfcMI0+LAd2B+tzg6AAxzk5AOfQ5xsd9J4FotbHhhiihBurpI5iUBLBxKzHPfPhAHoBiu/gtlb/wBocStBDEqlYpVARdupHpfG224U7eZNdsUdCpfYjkZTb/2UyMAWCqAWBd11eHyBbxNq9B29KcNl4Xid5tRJkRY8PMWC6U1H7QJXIfdhnsBV75L4TCs3DrWWJGeOxkuXDKD45ZEC5z3KjWBntmvfjt1bzwqJTay3Ed9EqGKM+Feui6SSo30Ehh2+NbbtcIXuVRuYuDhSFjb7LKPqyWwA2g5Y/b3Hj79snYYqt3PZtdymIkW/T+rDNIviOjV9pix3LHc74rWOcuZrazuZ7Wa2RkltdS9OJNRb60NrJYDAVRj4Gp2ORI7mwhWCDE9vIWbpjUNCxEAH0Oo5yD5ViUdW1jVW9GM29naLI5FyhDAqQ7gjGxGN8n+Hc/Ovlba16msTppIA0EoVxp7aW227+mdhg1p9n07ayu5VggYx8RlVQ8YIANyEGPTSDt6YFT5jie7vLY28Gj2eORj0xqcuZUOvyIwi429a4rBOv3srn6GF8u8bigEs0wQmQoAkQVWXRqH2SMAHY5H99OX+bo4EkDrO2XLRKkzxrGDqP4WGTkjy7Z38jrPAhDacP4Yw9liSVY+t1Ey0uqPUQuFJLk4O/l8q8rL2eKDjE8EMDrFIZI1aMaMiCJ8YIBA15OBitxwqMnK92NfajM7rj8V2vstvDKrzyKidS4kZcu6tlhqwSXLN27nO/lT+JWTQTSwvjVE7I2NxlSVOPdkV/R93OE4hwsrHEDcwziQ6BnCpHIuk+WDn12JHnWL/AEsXxl4nOCqKIj010LpyAS2W9WyxyfhW5KixlbKfSlKwdBUhy/8Aerf86P8AcKj6kOX/AL1b/nR/uFAR9KUoBXXb3SqhHSUvnIclsr2xgZx8xXJSgJ3i/GQZi8Wkgqoy8at2z21A+v8ASuUcclzn6vPr04/h/D6bVGUrEccV2IlWxI33F5JwFk6YUHPgijQ+n4FBPwJrtlmgEZVZFJC4XNsATtj7Ws4J75qBpW9u4aLNBfrPhRbxYDJnU6BjgjIUtp2IUg4Pdq7bi4s18DQMcJ4SumTw6pMNlZCOxBPvz7qplSPCrkjwLkM5ADCTRj5kL67k1wlhvj7hotfDbq3lEqW1rMWZWBwqnAbwpnx9gW9e3uFSZsySHayunZdlLqDoTsqrmU6cZX3A6iMbiq41tMsh6c03VKbFJoewOQGZZewbG3xI7V7pDdmURLcXzSFdQVXBJA79pvKosMa3v6mdJ3cW4QogdxYyqTFq6mFIUgMxJIkO/Y+uPKuDhnL6Iscg4jFbyOmpsNpdVdVOnZgSSCciujh9hxDS4mXiBRlKYHiGG8BBDnbOcZHv99cnEuTZERtNveagurxCMrjYnOgnyz/xmu8IKC2+rKttiU4Jqs2ItOLQxLJlsHSw2IA1g5UPgjy8j6Vwcc5guriR47i960UJVwUCKjnK42QAHGT64xVps7fg0UNn7SIFlMEcrZWdtWpF1atGV1E6iBv27AnNeFnxbhMUxSKOEILfInxOW6mtMr2yDpBYNjv5776b2otEx9Jn0gBI4f7Ou0LF26mjS22BjOpT55qjW3EJ2nF0/EGjuCieJgN1b8OMhdI74xjbNW83/CDKxR01zmZDtcB36jSg6ydtLZixn37gZry4snA0a5QC3Eia0CBbn7aGbTg9j2iDY2PqQarm27Io0Rt/zFdTRmOTiyYZSG0rEn8O2UAbBBYd/Lf0Nc4hxy7jU8OF0GtwAgGEVMHD7kjI3PrV7veJ8Hn19UxsF65QBbgAK8s7LoGMK7AwHy3Le+oTjEXD3ubZrFABGzGXp6kx9YgjJE3fucgfyrOTLUWxVELxXi/EpEh9plcwRyI6uqxuqFfCGBjG+AfXetp4Vx0LJJPcXnDXt+mAk0ZCSMdiQ4LtsDqwoPc9s7VkPGBIJrcdS5BklVC0jwnA1IfCIyQNwDuN8DvXfccsXTSM/tQYMygM0asxBTUvl3A2IGPXes9PPJkhq5MSrue/LPP1x0Y4RYC8S3k1ROA40HxaC2ARkAtg7bfOvPhfM14vEJOIPHCJJcQGFi6aQWjQA7EjBCE5388V4ScpyNIX66lCI9iCA2rUvi6ZUZU5/pXAt4I7UyLlwkwcHxhWCypgnVkjP+sc/KrllOGm/MXF8Euea70cRPEI4EfMPTaMaioQEjAY4O5jLAjIrq4xzbdsohh4fHCguVlkCMW6jqyyd9sZYDJwfSoqJJBLLby3NjFo2yWLA6+sCMlh4l1tkY2OnON67bVuo5C31llSznIcDu2rGZMMBoZvcCp7MK5Oee9qNafQi+bOIXV9dLcyWpj+qMOFORuJRnJ/2j8qsR5zvDLbXBtEDW0ckax6nJfWYoz2G2CBjyO/uqEvcWsBMV7ZziIKFTJLvknPZ/IyOduwUVHHmUpO4kKhV7Oia8nVG/YyAY8Pr/4Zcs6ltQrsTc/Nd41tPD7ENMt0Zi2onBeVJgo9RkqM+jZqUTn26FxJctbQoZkEJRpGAURK02vOMEFZD8qodxzU6viMRsi406kYbDpbEaz/AKNR3Pn61H8V47JcKFZUAVtQ06v4VTzJ8lFajLO2rpDT6Go8H5hu4oLeCWztpzbFRC5kKlSoIU/ZIJA2yMf31HX/ADVdra8QMsduwumOtkdvBlRb4UY306QNzmsrzTNbXid5fT/sulF/uvpSleeymEEYNorqBqYhw6qhz6bLnb1qr82ccF7cvcdJYS+NSqSQT5tv5moeldG2ypJClKVCipDl/wC9W/50f7hUfUhy/wDerf8AOj/cKAj6UpQClKUApSlAKUpQClKUAqS4FxDoSFhJJESpXXEqlxnGcZIxtncEH+dRtKAuXt05Cyxz8UlRtSqwZlI0kbZDMCMEdsYr9DXs0iQLNfRs7FSZ5n0E6ScZwO4HyqHsObLuGJYY5isa5wulCBkknuuTkk96cc5pubtEjmfUiYwAAMkAjUfPOCfd7qlb2SixW/0fzjCvFDncajORnSSCQPPG3zHvr5PLc1pcQGQpDBLIFOmZipIGfFgg+7v/AFqoW9+EXT0om/1mUk/1rynumbbJCaiwQE6Vz/CPL/wrDjdoppc3D7RiWcQOxSPXrm0hRiXWVIdtPiC9i2CffmvK04fZr7OQIBsNLCYh2PRJOoah+PA3K77Y3rOrO8eI6o2KkjBI9P8AjFfTX7mTqMQ7f64DA+W4IxXnXSOq1v8AvzJRo03Q0zeNVAYnJuDscRHSCJcqSxfsGHcZGK5eJXEcdzEEIzKCgVSj6cyADVrZ1GU7MCM7EgdqpkPHJU1BemoY5K9KMjOANgVOO3l767OC8amNzGTJo1lY2KIi5XVnyXGd/tYJ+NR9LpTd36P+slEtzcEcQYdWQyFWZWhwPs5yY1GNjnfNV3jkKKYwmNPT7j8XjcZO25wBvU9zteLLFCyyB/EdhIHx4V74UY3z8gaqc1wz6dX4V0jYDAyT5d+53rfSxehdudiovnMVuscfCYtEYyAWYIoYnKdzgN57g+Y9ajLlUNiWABxgEhUBI1rnfTq77Z8zvvXNc8ahk9gAXS0ChZXZR4sEY+zkkKM4zvUNDd6XGSxjEgYqDscHPY7Z+IrrKDlJehGrLN9K/wDlBtseBNv0+A/pUfzIgW3swMZ6bZ2x/CfSuz6UiDxCTuPCg31envAz8QMVGccvFeC1UNqKIdW4OCdO3bPl51ZJ6o/3sVkevEZAmjV4cYxpXt274zXLX5SulJFFKUoBSlKAUpSgFKUoBUhy/wDerf8AOj/cKj6kOX/vVv8AnR/uFAR9KUoBSlKAUpSgFKUoBSlKAUpSgFKUoBSlKAUpSgFSnLE5S6hIcoC4DEEDYkZznbHxqLqQ5fBNzDp79Rcb6fP1wcfI1jJ+x+wZYee5MpF9Zr8Tf5yN8bD+BRj9ap1XXn6Rmjh7ModvF1Gc5wu26L/fVKrj0n8SIuBSlK9JTu4vxaW6k6kzBnwFyFVdgMDZQBXDSlAKUpQClKUApSlAKUpQClKUAqQ5f+9W/wCdH+4VH1Icv/erf86P9woCPpSlAKUpQClKUApSlAKUpQClKUApSlAKUpQClKUAru4Jp9oh1asdRc6c6u47Y3+W/pXDUhy9q9pg0EBuouCwyO/mO5+ArM/2sE/zy2Uiyzs2uTv1dOMjb6wdwfDt6b1UKunPSYhhxjQXYjCOm5CnPjYk5z5eec71S64dJ/EqIuBSlK9JRSlKAUpSgFKUoBSlKAUpSgFKUoBUhy/96t/zo/3Co+pDl/71b/nR/uFAR9KUoBSlKAUpSgFKUoBSlKAUpSgFKUoBSlKAUpSgFfoNKUB9yTswAZmIHbJJx8PSvOlKAUpSgFKUoBSlKAUpSgFKUoBSlKAUpSgFSHL/AN6t/wA6P9wpSg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60422" name="AutoShape 6" descr="data:image/jpeg;base64,/9j/4AAQSkZJRgABAQAAAQABAAD/2wCEAAkGBxQSEhQUExQUFRUWFxwaGBgXGBoZHBohHyAaGiAhHCMeHisgHiIlIB8YITEhJikrMC4uGx8zODMsNygtLisBCgoKDg0OGhAQGzckICQxNCw3LCwsNCwsNCw2NDQsMi8sLC8wLC8sLCwsNCwsLCwsLCwsLCwsLCwsLCwsLCwsLP/AABEIAKYBMAMBIgACEQEDEQH/xAAcAAEAAwEBAQEBAAAAAAAAAAAABQYHBAMCAQj/xABPEAACAQMCBAMECAMCCQgLAAABAgMABBESIQUGEzEiQVEUYXGRByMyNEJzgbJSobEVwSUzNUNTYnLR8BYkY3SSs+HxNkZUgoOEk6LCw8T/xAAaAQEBAQEBAQEAAAAAAAAAAAAAAQIDBAUG/8QAMREAAgIBAwIEBQQABwAAAAAAAAECEQMSITEEQRNRYXEUgaGx0SIyM/AFNGKRweHx/9oADAMBAAIRAxEAPwDDaUpQClKUApSlAKUpQClKUApSlAKUpQClKUApSlAKUpQClKUApSlAKUpQClKUApSlAKUpQClKUApSlAKkOX/vVv8AnR/uFR9SHL/3q3/Oj/cKAj6UpQClKUApSlAKUpQClKUApSlAKtHJPK811PC4i1QCUdRmxowpBYHPfI2x76q9an9CvFJC0tsSOkqGQDG+osi9/h5V0xJOSTOWaTjBtEPz/wAqSi8c29sRCxRU0KApYqNhjzJzUCeTr4Mqm1my2ceH075PYdxua0/mfjco4taWmV6LNFIRgZzl/Pv5CpTn/j8lmlu0bKoecK5YZ8OMn4fGuzxQep+RwjmmlFVyYlxfgNxalRPE0er7OcEH4EZGfdXdb8kX7qGW1kwe2cKfkxBrSOb+Z7aV7P2crdulyGESdz4WA7j+LTXZxTiPE3ltSls8EQlXrYeKUlSyjcAZAA1ZI9c+VTwoW979jXjTpbV7mMcQ4TNA4jmieNz2DAjPw8j+ld8vJ98uM2s25wPDnc/D9a1P6XEHQtTgZF0gB9AVfPzwPkKneeeNPZ2kk8YQurKAHBI3YA5wQe3vq+Ak3b4J8RJqNLkwvivKt3bJ1JoHRM4LbEDPbOCcem9fPCeWrq5XVDBI6/xYwv6E4BrcObJupwudyBlrfUR5bgGvi16v9kxex46vs0fT7Yzhc/a2z9rv508Baue1kXUy03W90Yhxbly6tQDPA8anYMRlc+mRkZ91ekXKt40YlW3lMZXUGC5BXGcj9K0bj/Mky8NaG+tbnqvGVMpjTpas+E5BwPw+XcdqtHArkxcKikXBKWgYZ7ZVMjPyqLDFur7GpZ5qN13oxebky+SMyNbShAMnYZA9651D5VwcJ4JcXJIgieTHcqNh8T2HzrfuSuLveWcU8oUO+rIUEDZmUdyfICqh9HXFLhLMRwWLSKrPmXqJGGJJOwYb4GB59qPDG1vsyLPKpbboz2/5PvYULyW0gUbkgBse86ScD31y8L5fublS0ELyKpwSozg98VvHJD3Rt8XurrCRgdQUbbEY07EbncVDfRdGFF+qgBRduAB2AGwAq+ArXqPiWlLbgyy35LvnDFbWXwkg5AXcbHGSM7+lR9lweeaQxRwyPIpwyhTlcbeL+H9a2Sw51VL29hu5o444mAiyMHzzuO/l3qT5MuI5TeyxFWV7s4ZfxARw/wB5b5mosMW0kw+onFNtGN3HI9+iljayYHphj8lJNR3DOB3FyWEETyFMatI7ZzjPyPyreeWze9e79qH1XU/5v9j7OX/h37aPtb1G8qRheJ8VAAA1Qnb1KsT8ySf1q+ArXqT4l0+NvIya35LvnLBbWXwnByAu/fuSAf0qMuuGTRy9F43WXONBU6jntgeefLFbxYcxSScUuLMqnTihDqwzqJ+q774x4z5eVcc8YPHoyQCRYkj3HW4z8cEio8Ea2feirqJXuu1mVJyJxAjPssn66QfkTmo6PgNyZugIZOtgnplSGwPPB8vfWy8zczNa8StI3lWO2eNmlyBjPjA3xkbhe1QnOPNVt7Zw+eCVJOlIwkK52RtKnP6F/wCdSWKC78Fjmm+3JmvFOBXFsFM8LxhshdQxnHeu7g3BJ0ktZ2idYmmi0uRscsMY+O9ah9MdlrsQ4/zUqn9GBT+pWuDnciBeEWg/DLET/wDD0Jv8dTfzqTxKLfoax53JR9THqUpXA9ApSlAKUpQClKUApSlAKUqV5WQG7gBAIMi5B3FZlLTFvyBF1on0JH/ncw/6D/8ANKuXsMX+jj/7C/7qxWC/kgmLwu0bgkAqcHHp8PdXDoeuWaTdVRznHXFxNX5rsJBxqxmK/VsY0DZH2gXJGM57EU+m37rB+cf2ms1m5lvJmj1Tyu6PmPfJDdhp9/lXffwcUu10zJdyKhLAOjAA7jbIG/cY7k7d6+jLKqkl3OUcMk4t9h9GJ/wnbZ9X/wC7fFa/zRw66lms2t5CkccuqYByupcodwPtbBhj31ih4R0RraSaKVEEmDBIpU5wPF5eLYN2zVh5b4re8QMkUl5MqqgPh0gnfGCQAf51z8eGHG3PjkZMTnJSX1Lv9K8LNbQFVJ03SFsAnA0uMn0GSN/fXt9LX+TZf9tP3Cs9vuKSrLPbXHEJljTSo1Bn19ic4B7bd/50v+LJcKYpeI3EiMR4GRjkjcdl8zgD3g+6q+shJNpPdeRmPTyWnfg0rmL/ACRJ/wBVH7RVe4dyzPFw9JeH3VyZHjR1i1p08tpL4DLgYy3n3FUBuO3cubc3TiEgp9YSE0gHAO22wrts57qyjPQ4hEF8RCK7EHGTlQyadyCPLfaujzRk7rsVYZRVJ9zVOM9T+yJfasdX2VupnTjXp93hzqx22z2r74JbmThMUa41PaBRntkpgZrDuLcyXV0As88jqPwk4X5DAraeFXoThEZWRVdbPIwwyCI9v1zXSGRTk/Y45MThFerOzknhj2djFFNpDJrLYOQAWZu/wNc/0cEHhlvp/hf563/vrJv7TvrqLD3y6G2KyXCoT5bjOcfHao7hnMl1aBkgnZVydhhlz6jII39RWFnimttkqOj6aTT33bs3PkiwuYLYJduXl1scly+xxjc/r86ivo4iZW4gGBU+1ucEYO+47+oIP61lkPMXESJJlnuCPxsCSox/Id/L1rmj5tvVZ2W5lDOQWOftEAKM/AAD9KLqI7V2D6eT1b8nrz7/AJQuvzTWlfQo49ilGdxcMSPikeP6H5Gsbu7p5XaSRizscsx7k++vbhnFJrdtcErxt5lSRn4+R/WuUMmmeo7ZMWrHpNi4RyzcyXV211JcrCZCYNFywBBZj2VsgBdOxAr75GgWPiHE0RmdVMI1OxdsgPnLHc4OR+lU/gnFL++jkHt8qaSoKpE7HBzvmJMjt/x51O04vcWjyCCaRMthiPCW0k4yDv5n51Y9Rj11HlcnN4ZtO3yavwb/ANIb3/qw/wD567Z5AOPRgkAtYkD3nqOcD9AT+lY1HzFcrM06zyCZ10s+fERtsf8Asr8q8r7jM80iyySu0igBXJ8QwSRgjtgkn9a14yrjvY+HbfPajbOPcvyT8UtJ+mrwRxssmoqQD48ZU7ndh2Bqp/TRbRR+yrGkaMeoSEVVJHgAzgfH+dVROe+IAY9qkx7wpPzIzUHfXskzl5XeRz3ZyWP8/wClJ5YtNJclx4ZRabfBvnL7LxDhkOvfUqB8/wAUbDOfiUz+tUP6Qb7qcZt0ztE0K/qWDn9w+VWLlPliztzFfRXLGIRMT1GUhWYAZyANOBrBBGc1m78R9p4oJvKS6Ur/ALOsaf8A7cVrLL9CT5MYYLxG1wV2lKV5T2ClKUApSlAKUqb4ly48ZjWPMxkBICLnsM7YJJ2yfLsajkk0vMEJSpG74FcRaepDIuv7OV77Zx8cb4rwn4fKgJZGUDuSKWroWi08vcimeNZZZNCsMqqjJI8iSdhn9alrXkXoTxSxy6gjgsrDBx54I2PwwKtvDR9TF+Wv7RVPuOIXP9pYEjdATJGVyMeJdWMd98Mc18KPU9RnnNKVJJ7ehC8ViVlwyS5nMcQyxJO+wAzuT7q26so5V49HZzTNIrtq2GkDbck9yPdU/wANlKMMjgre3/JET3Dvo+0MrtcEOpDDQo2I3G5O+/uqdv8Ah96zF47+QN6FFA7k4GnsPgKrvMvN/UtysKXMTEjxkaRj4hs77VYuS7l5LOJnYsx1AknJOGYDJ89q1kzdXjx+LKVb1VIpTrhbu5vPZrtx1Hj6fUK58KlpgRpK6iSDufU+mKuXLPLiWathi7vjUxGO3YAeXeq79IN08NzbyxbSLG+DgHbcHv7i3zq38EnaS3hdzlmjUsdhkkAnttU63PlnhhK/0tcev4Iyrcx8rEPPeCVchWfQYww2XGNzg/KuDhHCbi9jDFbeCPI0ukKq50n8OkA4znfI7V98/wDG545mhR8RtENS6VP2sg74zv8AGurgnOsKQxRCKdmSNVOlVO4ABI8WcZr0Ql1UenTju3x6Kikja8pPGyuLuYuudJYKwGpSp2bI7Eiufmq24j0HAuBNFg61Eaxvp7nGkbjvkZ7ZG+TURHx+WbiUelpkiZ1AjYldsAHKg43OT8q0Y1wn1PU9M46pXauqIZwnFrSSJVlLnZDJhW748fYbeIbYx8s1xf4OJAUHJKjdnXGWwTknGy77kVcbflMy8K4b7Eui6uZ5Fd9bKCF6xy2+BgINwM7Cpqy4XcwR2lubS0uzIzxieO4G8iM8rFmMGoEaXHnuh88CvqrBXDf+5TNLKOHBDPBCNbaBLAXYod1bUe4PYVzQcFgeREjn1qVYscaSCpIGO+xGCO+3yrWOYLKdtEaWdm3tQmtY5YrlXWNtJ2OqAY0BJNlH4ABgjetcqfR1Lb39k07QzW80ksZaCViNSpKSpICsCCjdv4TXok7jS58xRUbbH9mzaM/48D3n7OO3uwMb/wA6jP8Ak/df+zT/AP03/wB1WninDyBfwQKuleIMkaasYxIFUDJ38hv/ADr4k5Z4hsTbAKp8Wm4UA5zgE9U4GcgY8wR3yK5Y+Ze/4KU28s5Im0yo8bd9LqVPyIrwq88xctTr1AbUZV40EvtBb7TBVwJCGOo47jYHPYg1DLyZeZwYcYB7unkM+vn/AHiu1PsZ1Jckz9GkWoXAxneM4Mesfj3/AMU+D5Dt3J3xiqdxADqyY7a2xkY8z5eXwq6/R3bMPakMeoq0YYYDEEGQdulIMd98DsMZzVK4guJZBts7dsEdz6AD+QryYv58ny+xo56UpXqApSlAfua7+X/vVv8AnR/uFR9SHL/3q3/Oj/cKAj6V+1a+VOVoryB2MwikWQAE6SCun0LA9yNwTj0qpBuispauwyEYj1Ck10pwmQxyyEaREU1K2Qx1kgYGN+1W6ThQsZLdPao7iOY6NJZ1SMEqdTaJRjwsjYJA8ZB+yTXpzJBHrUIk0yvErMtvIfJiV6mWm2743HnWnFKOozq3oqY5duME9MjHlkZPw3pFwcZIlnihYHBV+oWHY58CEfzqw2M2iR2NpeMhAwH1SYPiJwcAY+z6nau6CdVzILKcHCDPTw5wU1DdtR3KnOP6V4nnlF01ft/6X5lLurNItLCaKbcZVNYOO/cqB7s++rnf6WuLGOY5hdwWVl0gkYUdt8EsRvjOd8DeoLilohEji3kiVIPDrXRlxIqk7bHCsB/WrStm01zbBNJEQM+k60LMhTALFCQckZ27Z88VqT1TxuvMWVbmyzSKd1RFAFw66V2BACEDbb8Rx6Zrt4/YxumQFQxws4AUJvmIAN4cnu2x3271YeN8jTyyyTNJAiCR5CB1G06QhYZ0bjA8O24GcVw80cszSwGfqQ9OGJZBp6viEgLDGUC/ZXuANzg9ttvHLXF9tyWrLhw7/Exflr+0VSbi+A4iYcbtdxPnA/ChXv3/ABfCrnweUNBCynIMa4+QqMk5Vja7F1rfVqDadsZAA9M+Vfn+myxxTya+6aBPVnv0c2KPPcSMoLRkBc741F8ke/w9/ea0IVRPozcdS7HmShx7gZAf6j506ZtYMten3BauP8WW1hMrKXGQNI88/GnLt3HNbpJEnTVix07bHUc9ttzk05g4QLqExFim4OQM9vdX3wPhgtoEhDFgudyMZyS399cLx+B/qv6fYFW57P18fb7vP+1qs3Lf3S3/ACk/aKq30lQygxyoDoVGVmGCBq8OD8QcVaOWWzaW+P8ARJ/IAV6c/wDlcb/vcdinc8tia4z5wR+f/SD5/wDnVy5esEht41QAZRSx82JAJJqp/SHwyQa7gOojKojLvqJyfdjG/rVz4VIGgiYHIMa4+Qq9TK+mx09u/vSBDXvMMXtiWrRFmDrhzjwsQGBHn5j+dWOq/ccrK14LvqMCCpKYHdQFG/psPKrBXlzPFUPD8t/cHDyZzfaxWnDgWkb2OWZrkpDKwhWQXCqzEJpwSy9ie/uqVtuZLaGXh8MbTTlbq5nYx282ySi4IwCmpsGVQdIP2W+FUn6PeDYW/juIyDrtAVJIBVp8HIBwwIz3zV7h4fbwM8kVvEjKl7FtqwVTBAPi88fzOMV+tglKKaI5UQU/FeFQXNrHLLJMVu55Z1kS46aBxOUBhk8IYO8e6pnwsT33mv8AlTZIbMCfIgu5ZW0Wk0a6HS4A0qsWk6eogJ7nBPnvW4OFw3HDTcyQI7y2l5O851lkljZREocscADICHuEHffMhJHZniNzZexx/UI0obLYZejG2lhqznWxOQRtj3knF9i6ij39+JXvHh62HvnnjdEbBXqAg7jY+eCPLt6fnC+ZmVWHtlwuJHbCqp2LFtW6erFvcWJGD30WXlSzkZAlrBGRcwjI1gENAJSGw2cZ/CMA4HvNedxwWG3S5aO1iEj8NZ2XpsoLKxDAJqOkHK6lB8l39c+C99yayhca4s3ihubi9ViE1LJGEbAbqL3QMBnxD9PQVCLeAa2WV5FAH252jc7DsPMZrZm5YtpbqQvbLMWnijcya3KR+za8g6vD48DV78emK9xjl2zHDpClvFqWximWUZL6i5Gc5wdhn35q+E13JqTKn9HCa3uDpDZZPtYY/wCcON4nOCAcnY+HvVf4uIpp5WZ0gOrToCEjwgKT4FAGSCcYFWfkayVZrsBAwR0C5Goj/Gbf4tyMjuRjt3qs8W4fNPK8kNrIEJAHTibTkeA40qBuwbb1rxY/1dRNryW507HDLaQgHFwGI7AI4z8x/WuCpGfgVyiNI8EqIpALMjKBnIHcdsjGe2cDzFR1exJrkClKVQKkOX/vVv8AnR/uFR9SHL/3q3/Oj/cKA7OA22QjqzFmuEiMahSzK2SdOT32x+o3q6vy3BI5DWN9lvxlogR3A/Hpxhe4GT7/ADoXDLsRwz4fS56ZTGQSVbOQR2I7132PNLIoEgllYEnUbmdfXbCtjbNWktzPJNWnBHtrjqJDdxRtNGir4N0LJkMwfOdWMY924710c1Xsi3EAWRjqTUXBDAlGZxp8b9iMEZ39KhoeLM0sObqR4xMH6QZwQNYbGpsaiNIxqOdhjHl3cx3iyypKTN9VE6lsoSW3wdLSMACuWOPXAzjNVyjLG4/czT1Hjw7jV5cJmLpDSQrZxv8AadTv2C4/353r7gjv9LsGj1MSxU6dg+nJ9Buq7frXnxa2YTMUuY7cYXZnaMsQDuAi9tyMn3/p6cNt2kKD2lRpjGoPcOiyfWOmzZyAAFbAXtXihh1K4pJP0CW1nvexXU0TrLGmrS4yHAyS0ZYnG2AEBwe4J38qjuZLSZ0RumUEatqzLrxkAn4DA/XUKk7ng0ryZW/t4l3AUXbyeLGrctg4O2+/615cU4NOLcOby1lQIAdL5ZjlGKKceInCeYzjsK2sORNcUirYhbG/slVOpBKzhcMQ+xOwzgnA9BtXdxXh8ZVkS3kjmyqjLrp2Yg6sNpXdT37n51P8Q5gLSmJYZiJT043fKBy/VAB1L9n6wH/3O1TLW9yGY9IAag2BMnm8r4wPPBx8QPUVwvNdqD+ciapeRReA37wRqEvFRSNRRlVgufIZOx79sV6HmCSWV4p7xlixs8ShcnbzAyB3zv5Vb76C4hR5HjGmOI6lWdNsBdlwurHhzsfPtXcnC+GRxWgnSzR2iica2VWYm3kJMgLbKZAm7YBNdceDxJOU40/l+C21yVbhU6rFiG6uukgYg9HUo0gsRkxnttt/TO1agMaXAa1uJQfJtBLEknIwAMjAB3Hn7q1OW+sEguIo57ZF+uISOZQNTW0QOnS24MmsADIJyBXHd8M4dNcLbxLZYnSeOJ4D1GQ4jMTvpyFOrUoJOTq3rrHpVG6fPt+Bq9D75N4fcXcEtxPeGOKNmXwQoHOgAsWyCBjcYAJ2+fLzBy68Fr7fZ388kblCwlAJYOyoCuQMEEjYr2+GKsfJTJJwy+6CjQ0t2I0QeRHhAA92K5uLwsnLkaupVgluCrAgg9aPuDuK6x6XCo0orjyJbs9OL8io3ThuOIy6JW0hGWJWdhhgFIXyxnz8qirLkOeC+9lgvZEtxCJjlVZhlimkAjTuQTq2+Hrb+b7KSS64YyIzLHcFnKgkINPdsdh7zXYh/wAKOPP2JP8AvZK6fD4q06VV+RNTKbxLk5L6G4ig4hLI8DlHWRE0h130kqinvtkE499c3J3K2nh0Vz7c8CMutw6xtGg1EHGrcZ+Pc+fY2HhNxevPfrFbWtsiTN43ikUz5L+PIIDHABLb/aFRX/qv/wDL/wD7KngYtOnSq8q2LbI36TeCyW0MLreyGKWVY3BWNdmBbUGQLthTkHvnvVWh46FXT/aMhI7Hpg7e/UpJ+Oa0X6SYg9pw1WAKtd24IPYgo4INWZSjcSa2MEHTjtUlQ9NdQLO6EA9gMAbYrjk6TG3SVLypfgmqkfzxzBdB8OLlppCcN4dACj7OwAz8anTfcMI0+LAd2B+tzg6AAxzk5AOfQ5xsd9J4FotbHhhiihBurpI5iUBLBxKzHPfPhAHoBiu/gtlb/wBocStBDEqlYpVARdupHpfG224U7eZNdsUdCpfYjkZTb/2UyMAWCqAWBd11eHyBbxNq9B29KcNl4Xid5tRJkRY8PMWC6U1H7QJXIfdhnsBV75L4TCs3DrWWJGeOxkuXDKD45ZEC5z3KjWBntmvfjt1bzwqJTay3Ed9EqGKM+Feui6SSo30Ehh2+NbbtcIXuVRuYuDhSFjb7LKPqyWwA2g5Y/b3Hj79snYYqt3PZtdymIkW/T+rDNIviOjV9pix3LHc74rWOcuZrazuZ7Wa2RkltdS9OJNRb60NrJYDAVRj4Gp2ORI7mwhWCDE9vIWbpjUNCxEAH0Oo5yD5ViUdW1jVW9GM29naLI5FyhDAqQ7gjGxGN8n+Hc/Ovlba16msTppIA0EoVxp7aW227+mdhg1p9n07ayu5VggYx8RlVQ8YIANyEGPTSDt6YFT5jie7vLY28Gj2eORj0xqcuZUOvyIwi429a4rBOv3srn6GF8u8bigEs0wQmQoAkQVWXRqH2SMAHY5H99OX+bo4EkDrO2XLRKkzxrGDqP4WGTkjy7Z38jrPAhDacP4Yw9liSVY+t1Ey0uqPUQuFJLk4O/l8q8rL2eKDjE8EMDrFIZI1aMaMiCJ8YIBA15OBitxwqMnK92NfajM7rj8V2vstvDKrzyKidS4kZcu6tlhqwSXLN27nO/lT+JWTQTSwvjVE7I2NxlSVOPdkV/R93OE4hwsrHEDcwziQ6BnCpHIuk+WDn12JHnWL/AEsXxl4nOCqKIj010LpyAS2W9WyxyfhW5KixlbKfSlKwdBUhy/8Aerf86P8AcKj6kOX/AL1b/nR/uFAR9KUoBXXb3SqhHSUvnIclsr2xgZx8xXJSgJ3i/GQZi8Wkgqoy8at2z21A+v8ASuUcclzn6vPr04/h/D6bVGUrEccV2IlWxI33F5JwFk6YUHPgijQ+n4FBPwJrtlmgEZVZFJC4XNsATtj7Ws4J75qBpW9u4aLNBfrPhRbxYDJnU6BjgjIUtp2IUg4Pdq7bi4s18DQMcJ4SumTw6pMNlZCOxBPvz7qplSPCrkjwLkM5ADCTRj5kL67k1wlhvj7hotfDbq3lEqW1rMWZWBwqnAbwpnx9gW9e3uFSZsySHayunZdlLqDoTsqrmU6cZX3A6iMbiq41tMsh6c03VKbFJoewOQGZZewbG3xI7V7pDdmURLcXzSFdQVXBJA79pvKosMa3v6mdJ3cW4QogdxYyqTFq6mFIUgMxJIkO/Y+uPKuDhnL6Iscg4jFbyOmpsNpdVdVOnZgSSCciujh9hxDS4mXiBRlKYHiGG8BBDnbOcZHv99cnEuTZERtNveagurxCMrjYnOgnyz/xmu8IKC2+rKttiU4Jqs2ItOLQxLJlsHSw2IA1g5UPgjy8j6Vwcc5guriR47i960UJVwUCKjnK42QAHGT64xVps7fg0UNn7SIFlMEcrZWdtWpF1atGV1E6iBv27AnNeFnxbhMUxSKOEILfInxOW6mtMr2yDpBYNjv5776b2otEx9Jn0gBI4f7Ou0LF26mjS22BjOpT55qjW3EJ2nF0/EGjuCieJgN1b8OMhdI74xjbNW83/CDKxR01zmZDtcB36jSg6ydtLZixn37gZry4snA0a5QC3Eia0CBbn7aGbTg9j2iDY2PqQarm27Io0Rt/zFdTRmOTiyYZSG0rEn8O2UAbBBYd/Lf0Nc4hxy7jU8OF0GtwAgGEVMHD7kjI3PrV7veJ8Hn19UxsF65QBbgAK8s7LoGMK7AwHy3Le+oTjEXD3ubZrFABGzGXp6kx9YgjJE3fucgfyrOTLUWxVELxXi/EpEh9plcwRyI6uqxuqFfCGBjG+AfXetp4Vx0LJJPcXnDXt+mAk0ZCSMdiQ4LtsDqwoPc9s7VkPGBIJrcdS5BklVC0jwnA1IfCIyQNwDuN8DvXfccsXTSM/tQYMygM0asxBTUvl3A2IGPXes9PPJkhq5MSrue/LPP1x0Y4RYC8S3k1ROA40HxaC2ARkAtg7bfOvPhfM14vEJOIPHCJJcQGFi6aQWjQA7EjBCE5388V4ScpyNIX66lCI9iCA2rUvi6ZUZU5/pXAt4I7UyLlwkwcHxhWCypgnVkjP+sc/KrllOGm/MXF8Euea70cRPEI4EfMPTaMaioQEjAY4O5jLAjIrq4xzbdsohh4fHCguVlkCMW6jqyyd9sZYDJwfSoqJJBLLby3NjFo2yWLA6+sCMlh4l1tkY2OnON67bVuo5C31llSznIcDu2rGZMMBoZvcCp7MK5Oee9qNafQi+bOIXV9dLcyWpj+qMOFORuJRnJ/2j8qsR5zvDLbXBtEDW0ckax6nJfWYoz2G2CBjyO/uqEvcWsBMV7ZziIKFTJLvknPZ/IyOduwUVHHmUpO4kKhV7Oia8nVG/YyAY8Pr/4Zcs6ltQrsTc/Nd41tPD7ENMt0Zi2onBeVJgo9RkqM+jZqUTn26FxJctbQoZkEJRpGAURK02vOMEFZD8qodxzU6viMRsi406kYbDpbEaz/AKNR3Pn61H8V47JcKFZUAVtQ06v4VTzJ8lFajLO2rpDT6Go8H5hu4oLeCWztpzbFRC5kKlSoIU/ZIJA2yMf31HX/ADVdra8QMsduwumOtkdvBlRb4UY306QNzmsrzTNbXid5fT/sulF/uvpSleeymEEYNorqBqYhw6qhz6bLnb1qr82ccF7cvcdJYS+NSqSQT5tv5moeldG2ypJClKVCipDl/wC9W/50f7hUfUhy/wDerf8AOj/cKAj6UpQClKUApSlAKUpQClKUAqS4FxDoSFhJJESpXXEqlxnGcZIxtncEH+dRtKAuXt05Cyxz8UlRtSqwZlI0kbZDMCMEdsYr9DXs0iQLNfRs7FSZ5n0E6ScZwO4HyqHsObLuGJYY5isa5wulCBkknuuTkk96cc5pubtEjmfUiYwAAMkAjUfPOCfd7qlb2SixW/0fzjCvFDncajORnSSCQPPG3zHvr5PLc1pcQGQpDBLIFOmZipIGfFgg+7v/AFqoW9+EXT0om/1mUk/1rynumbbJCaiwQE6Vz/CPL/wrDjdoppc3D7RiWcQOxSPXrm0hRiXWVIdtPiC9i2CffmvK04fZr7OQIBsNLCYh2PRJOoah+PA3K77Y3rOrO8eI6o2KkjBI9P8AjFfTX7mTqMQ7f64DA+W4IxXnXSOq1v8AvzJRo03Q0zeNVAYnJuDscRHSCJcqSxfsGHcZGK5eJXEcdzEEIzKCgVSj6cyADVrZ1GU7MCM7EgdqpkPHJU1BemoY5K9KMjOANgVOO3l767OC8amNzGTJo1lY2KIi5XVnyXGd/tYJ+NR9LpTd36P+slEtzcEcQYdWQyFWZWhwPs5yY1GNjnfNV3jkKKYwmNPT7j8XjcZO25wBvU9zteLLFCyyB/EdhIHx4V74UY3z8gaqc1wz6dX4V0jYDAyT5d+53rfSxehdudiovnMVuscfCYtEYyAWYIoYnKdzgN57g+Y9ajLlUNiWABxgEhUBI1rnfTq77Z8zvvXNc8ahk9gAXS0ChZXZR4sEY+zkkKM4zvUNDd6XGSxjEgYqDscHPY7Z+IrrKDlJehGrLN9K/wDlBtseBNv0+A/pUfzIgW3swMZ6bZ2x/CfSuz6UiDxCTuPCg31envAz8QMVGccvFeC1UNqKIdW4OCdO3bPl51ZJ6o/3sVkevEZAmjV4cYxpXt274zXLX5SulJFFKUoBSlKAUpSgFKUoBUhy/wDerf8AOj/cKj6kOX/vVv8AnR/uFAR9KUoBSlKAUpSgFKUoBSlKAUpSgFKUoBSlKAUpSgFSnLE5S6hIcoC4DEEDYkZznbHxqLqQ5fBNzDp79Rcb6fP1wcfI1jJ+x+wZYee5MpF9Zr8Tf5yN8bD+BRj9ap1XXn6Rmjh7ModvF1Gc5wu26L/fVKrj0n8SIuBSlK9JTu4vxaW6k6kzBnwFyFVdgMDZQBXDSlAKUpQClKUApSlAKUpQClKUAqQ5f+9W/wCdH+4VH1Icv/erf86P9woCPpSlAKUpQClKUApSlAKUpQClKUApSlAKUpQClKUAru4Jp9oh1asdRc6c6u47Y3+W/pXDUhy9q9pg0EBuouCwyO/mO5+ArM/2sE/zy2Uiyzs2uTv1dOMjb6wdwfDt6b1UKunPSYhhxjQXYjCOm5CnPjYk5z5eec71S64dJ/EqIuBSlK9JRSlKAUpSgFKUoBSlKAUpSgFKUoBUhy/96t/zo/3Co+pDl/71b/nR/uFAR9KUoBSlKAUpSgFKUoBSlKAUpSgFKUoBSlKAUpSgFfoNKUB9yTswAZmIHbJJx8PSvOlKAUpSgFKUoBSlKAUpSgFKUoBSlKAUpSgFSHL/AN6t/wA6P9wpSg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7" name="2 Marcador de contenido"/>
          <p:cNvSpPr txBox="1">
            <a:spLocks/>
          </p:cNvSpPr>
          <p:nvPr/>
        </p:nvSpPr>
        <p:spPr bwMode="auto">
          <a:xfrm>
            <a:off x="155575" y="3651231"/>
            <a:ext cx="5616624" cy="792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ctr" defTabSz="914400" rtl="0" eaLnBrk="0" fontAlgn="base" latinLnBrk="0" hangingPunct="0">
              <a:lnSpc>
                <a:spcPct val="100000"/>
              </a:lnSpc>
              <a:spcBef>
                <a:spcPct val="20000"/>
              </a:spcBef>
              <a:spcAft>
                <a:spcPct val="0"/>
              </a:spcAft>
              <a:buClr>
                <a:schemeClr val="accent1"/>
              </a:buClr>
              <a:buSzPct val="85000"/>
              <a:buFontTx/>
              <a:buNone/>
              <a:tabLst/>
              <a:defRPr/>
            </a:pPr>
            <a:r>
              <a:rPr kumimoji="0" lang="es-ES" sz="4000" b="1" i="0" u="none" strike="noStrike" kern="1200" cap="none" spc="0" normalizeH="0" baseline="0" noProof="0" dirty="0" smtClean="0">
                <a:ln>
                  <a:noFill/>
                </a:ln>
                <a:solidFill>
                  <a:srgbClr val="00B0F0"/>
                </a:solidFill>
                <a:effectLst/>
                <a:uLnTx/>
                <a:uFillTx/>
                <a:latin typeface="+mn-lt"/>
                <a:ea typeface="+mn-ea"/>
                <a:cs typeface="+mn-cs"/>
              </a:rPr>
              <a:t>E-Administración</a:t>
            </a:r>
            <a:endParaRPr kumimoji="0" lang="es-ES" sz="4000" b="1" i="0" u="none" strike="noStrike" kern="1200" cap="none" spc="0" normalizeH="0" baseline="0" noProof="0" dirty="0">
              <a:ln>
                <a:noFill/>
              </a:ln>
              <a:solidFill>
                <a:srgbClr val="00B0F0"/>
              </a:solidFill>
              <a:effectLst/>
              <a:uLnTx/>
              <a:uFillTx/>
              <a:latin typeface="+mn-lt"/>
              <a:ea typeface="+mn-ea"/>
              <a:cs typeface="+mn-cs"/>
            </a:endParaRPr>
          </a:p>
        </p:txBody>
      </p:sp>
      <p:pic>
        <p:nvPicPr>
          <p:cNvPr id="2050" name="Picture 2" descr="https://encrypted-tbn0.gstatic.com/images?q=tbn:ANd9GcRpITsqrkRQIBGB16J5StCEyCS5Q7P25dr1KfeNxYiPFKv0i8q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66206" y="3108416"/>
            <a:ext cx="2705672" cy="1352836"/>
          </a:xfrm>
          <a:prstGeom prst="rect">
            <a:avLst/>
          </a:prstGeom>
          <a:noFill/>
          <a:extLst>
            <a:ext uri="{909E8E84-426E-40DD-AFC4-6F175D3DCCD1}">
              <a14:hiddenFill xmlns:a14="http://schemas.microsoft.com/office/drawing/2010/main">
                <a:solidFill>
                  <a:srgbClr val="FFFFFF"/>
                </a:solidFill>
              </a14:hiddenFill>
            </a:ext>
          </a:extLst>
        </p:spPr>
      </p:pic>
      <p:sp>
        <p:nvSpPr>
          <p:cNvPr id="16" name="2 Marcador de contenido"/>
          <p:cNvSpPr txBox="1">
            <a:spLocks/>
          </p:cNvSpPr>
          <p:nvPr/>
        </p:nvSpPr>
        <p:spPr bwMode="auto">
          <a:xfrm>
            <a:off x="5380805" y="5510386"/>
            <a:ext cx="3420888" cy="7200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lvl="0" indent="-273050" eaLnBrk="0" fontAlgn="base" hangingPunct="0">
              <a:spcBef>
                <a:spcPct val="20000"/>
              </a:spcBef>
              <a:spcAft>
                <a:spcPct val="0"/>
              </a:spcAft>
              <a:buClr>
                <a:schemeClr val="accent1"/>
              </a:buClr>
              <a:buSzPct val="85000"/>
              <a:defRPr/>
            </a:pPr>
            <a:r>
              <a:rPr lang="es-ES" sz="4000" b="1" dirty="0" err="1" smtClean="0">
                <a:solidFill>
                  <a:schemeClr val="accent3">
                    <a:lumMod val="50000"/>
                  </a:schemeClr>
                </a:solidFill>
              </a:rPr>
              <a:t>Accountability</a:t>
            </a:r>
            <a:r>
              <a:rPr kumimoji="0" lang="es-ES" sz="4000" b="1" i="0" u="none" strike="noStrike" kern="1200" cap="none" spc="0" normalizeH="0" baseline="0" noProof="0" dirty="0" smtClean="0">
                <a:ln>
                  <a:noFill/>
                </a:ln>
                <a:solidFill>
                  <a:schemeClr val="accent3">
                    <a:lumMod val="50000"/>
                  </a:schemeClr>
                </a:solidFill>
                <a:effectLst/>
                <a:uLnTx/>
                <a:uFillTx/>
              </a:rPr>
              <a:t>	</a:t>
            </a:r>
            <a:endParaRPr kumimoji="0" lang="es-ES" sz="4000" b="1" i="0" u="none" strike="noStrike" kern="1200" cap="none" spc="0" normalizeH="0" baseline="0" noProof="0" dirty="0">
              <a:ln>
                <a:noFill/>
              </a:ln>
              <a:solidFill>
                <a:schemeClr val="accent3">
                  <a:lumMod val="50000"/>
                </a:schemeClr>
              </a:solidFill>
              <a:effectLst/>
              <a:uLnTx/>
              <a:uFillTx/>
            </a:endParaRPr>
          </a:p>
        </p:txBody>
      </p:sp>
      <p:sp>
        <p:nvSpPr>
          <p:cNvPr id="9" name="2 Marcador de contenido"/>
          <p:cNvSpPr txBox="1">
            <a:spLocks/>
          </p:cNvSpPr>
          <p:nvPr/>
        </p:nvSpPr>
        <p:spPr bwMode="auto">
          <a:xfrm>
            <a:off x="2051720" y="5111863"/>
            <a:ext cx="3600697" cy="6206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ctr" defTabSz="914400" rtl="0" eaLnBrk="0" fontAlgn="base" latinLnBrk="0" hangingPunct="0">
              <a:lnSpc>
                <a:spcPct val="100000"/>
              </a:lnSpc>
              <a:spcBef>
                <a:spcPct val="20000"/>
              </a:spcBef>
              <a:spcAft>
                <a:spcPct val="0"/>
              </a:spcAft>
              <a:buClr>
                <a:schemeClr val="accent1"/>
              </a:buClr>
              <a:buSzPct val="85000"/>
              <a:buFontTx/>
              <a:buNone/>
              <a:tabLst/>
              <a:defRPr/>
            </a:pPr>
            <a:r>
              <a:rPr lang="es-ES" sz="4000" b="1" dirty="0" smtClean="0">
                <a:solidFill>
                  <a:srgbClr val="FC8B74"/>
                </a:solidFill>
                <a:latin typeface="+mn-lt"/>
                <a:cs typeface="+mn-cs"/>
              </a:rPr>
              <a:t>Open Data</a:t>
            </a:r>
            <a:endParaRPr lang="es-ES" sz="4000" b="1" dirty="0">
              <a:solidFill>
                <a:srgbClr val="FC8B74"/>
              </a:solidFill>
              <a:latin typeface="+mn-lt"/>
              <a:cs typeface="+mn-cs"/>
            </a:endParaRPr>
          </a:p>
        </p:txBody>
      </p:sp>
      <p:sp>
        <p:nvSpPr>
          <p:cNvPr id="18" name="2 Marcador de contenido"/>
          <p:cNvSpPr txBox="1">
            <a:spLocks/>
          </p:cNvSpPr>
          <p:nvPr/>
        </p:nvSpPr>
        <p:spPr bwMode="auto">
          <a:xfrm>
            <a:off x="-46214" y="2974717"/>
            <a:ext cx="5186565" cy="7200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lvl="0" indent="-273050" eaLnBrk="0" fontAlgn="base" hangingPunct="0">
              <a:spcBef>
                <a:spcPct val="20000"/>
              </a:spcBef>
              <a:spcAft>
                <a:spcPct val="0"/>
              </a:spcAft>
              <a:buClr>
                <a:schemeClr val="accent1"/>
              </a:buClr>
              <a:buSzPct val="85000"/>
              <a:defRPr/>
            </a:pPr>
            <a:r>
              <a:rPr lang="es-ES" sz="4000" b="1" dirty="0" smtClean="0">
                <a:solidFill>
                  <a:schemeClr val="accent3">
                    <a:lumMod val="50000"/>
                  </a:schemeClr>
                </a:solidFill>
              </a:rPr>
              <a:t>Rendición de cuentas</a:t>
            </a:r>
            <a:r>
              <a:rPr kumimoji="0" lang="es-ES" sz="4000" b="1" i="0" u="none" strike="noStrike" kern="1200" cap="none" spc="0" normalizeH="0" baseline="0" noProof="0" dirty="0" smtClean="0">
                <a:ln>
                  <a:noFill/>
                </a:ln>
                <a:solidFill>
                  <a:schemeClr val="accent3">
                    <a:lumMod val="50000"/>
                  </a:schemeClr>
                </a:solidFill>
                <a:effectLst/>
                <a:uLnTx/>
                <a:uFillTx/>
              </a:rPr>
              <a:t>	</a:t>
            </a:r>
            <a:endParaRPr kumimoji="0" lang="es-ES" sz="4000" b="1" i="0" u="none" strike="noStrike" kern="1200" cap="none" spc="0" normalizeH="0" baseline="0" noProof="0" dirty="0">
              <a:ln>
                <a:noFill/>
              </a:ln>
              <a:solidFill>
                <a:schemeClr val="accent3">
                  <a:lumMod val="50000"/>
                </a:schemeClr>
              </a:solidFill>
              <a:effectLst/>
              <a:uLnTx/>
              <a:uFillTx/>
            </a:endParaRPr>
          </a:p>
        </p:txBody>
      </p:sp>
    </p:spTree>
    <p:extLst>
      <p:ext uri="{BB962C8B-B14F-4D97-AF65-F5344CB8AC3E}">
        <p14:creationId xmlns:p14="http://schemas.microsoft.com/office/powerpoint/2010/main" val="29301612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7" presetClass="entr" presetSubtype="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1000" fill="hold"/>
                                        <p:tgtEl>
                                          <p:spTgt spid="7"/>
                                        </p:tgtEl>
                                        <p:attrNameLst>
                                          <p:attrName>ppt_x</p:attrName>
                                        </p:attrNameLst>
                                      </p:cBhvr>
                                      <p:tavLst>
                                        <p:tav tm="0">
                                          <p:val>
                                            <p:strVal val="#ppt_x"/>
                                          </p:val>
                                        </p:tav>
                                        <p:tav tm="100000">
                                          <p:val>
                                            <p:strVal val="#ppt_x"/>
                                          </p:val>
                                        </p:tav>
                                      </p:tavLst>
                                    </p:anim>
                                    <p:anim calcmode="lin" valueType="num">
                                      <p:cBhvr additive="base">
                                        <p:cTn id="15" dur="1000" fill="hold"/>
                                        <p:tgtEl>
                                          <p:spTgt spid="7"/>
                                        </p:tgtEl>
                                        <p:attrNameLst>
                                          <p:attrName>ppt_y</p:attrName>
                                        </p:attrNameLst>
                                      </p:cBhvr>
                                      <p:tavLst>
                                        <p:tav tm="0">
                                          <p:val>
                                            <p:strVal val="0-#ppt_h/2"/>
                                          </p:val>
                                        </p:tav>
                                        <p:tav tm="100000">
                                          <p:val>
                                            <p:strVal val="#ppt_y"/>
                                          </p:val>
                                        </p:tav>
                                      </p:tavLst>
                                    </p:anim>
                                  </p:childTnLst>
                                </p:cTn>
                              </p:par>
                              <p:par>
                                <p:cTn id="16" presetID="18" presetClass="entr" presetSubtype="6"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trips(downRight)">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6"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arn(inHorizontal)">
                                      <p:cBhvr>
                                        <p:cTn id="23" dur="500"/>
                                        <p:tgtEl>
                                          <p:spTgt spid="17"/>
                                        </p:tgtEl>
                                      </p:cBhvr>
                                    </p:animEffect>
                                  </p:childTnLst>
                                </p:cTn>
                              </p:par>
                              <p:par>
                                <p:cTn id="24" presetID="1" presetClass="entr" presetSubtype="0" fill="hold" nodeType="withEffect">
                                  <p:stCondLst>
                                    <p:cond delay="0"/>
                                  </p:stCondLst>
                                  <p:childTnLst>
                                    <p:set>
                                      <p:cBhvr>
                                        <p:cTn id="25" dur="1" fill="hold">
                                          <p:stCondLst>
                                            <p:cond delay="0"/>
                                          </p:stCondLst>
                                        </p:cTn>
                                        <p:tgtEl>
                                          <p:spTgt spid="2050"/>
                                        </p:tgtEl>
                                        <p:attrNameLst>
                                          <p:attrName>style.visibility</p:attrName>
                                        </p:attrNameLst>
                                      </p:cBhvr>
                                      <p:to>
                                        <p:strVal val="visible"/>
                                      </p:to>
                                    </p:set>
                                  </p:childTnLst>
                                </p:cTn>
                              </p:par>
                              <p:par>
                                <p:cTn id="26" presetID="5" presetClass="entr" presetSubtype="1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checkerboard(across)">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30"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800" decel="100000"/>
                                        <p:tgtEl>
                                          <p:spTgt spid="8"/>
                                        </p:tgtEl>
                                      </p:cBhvr>
                                    </p:animEffect>
                                    <p:anim calcmode="lin" valueType="num">
                                      <p:cBhvr>
                                        <p:cTn id="34" dur="800" decel="100000" fill="hold"/>
                                        <p:tgtEl>
                                          <p:spTgt spid="8"/>
                                        </p:tgtEl>
                                        <p:attrNameLst>
                                          <p:attrName>style.rotation</p:attrName>
                                        </p:attrNameLst>
                                      </p:cBhvr>
                                      <p:tavLst>
                                        <p:tav tm="0">
                                          <p:val>
                                            <p:fltVal val="-90"/>
                                          </p:val>
                                        </p:tav>
                                        <p:tav tm="100000">
                                          <p:val>
                                            <p:fltVal val="0"/>
                                          </p:val>
                                        </p:tav>
                                      </p:tavLst>
                                    </p:anim>
                                    <p:anim calcmode="lin" valueType="num">
                                      <p:cBhvr>
                                        <p:cTn id="35" dur="800" decel="100000" fill="hold"/>
                                        <p:tgtEl>
                                          <p:spTgt spid="8"/>
                                        </p:tgtEl>
                                        <p:attrNameLst>
                                          <p:attrName>ppt_x</p:attrName>
                                        </p:attrNameLst>
                                      </p:cBhvr>
                                      <p:tavLst>
                                        <p:tav tm="0">
                                          <p:val>
                                            <p:strVal val="#ppt_x+0.4"/>
                                          </p:val>
                                        </p:tav>
                                        <p:tav tm="100000">
                                          <p:val>
                                            <p:strVal val="#ppt_x-0.05"/>
                                          </p:val>
                                        </p:tav>
                                      </p:tavLst>
                                    </p:anim>
                                    <p:anim calcmode="lin" valueType="num">
                                      <p:cBhvr>
                                        <p:cTn id="36" dur="800" decel="100000" fill="hold"/>
                                        <p:tgtEl>
                                          <p:spTgt spid="8"/>
                                        </p:tgtEl>
                                        <p:attrNameLst>
                                          <p:attrName>ppt_y</p:attrName>
                                        </p:attrNameLst>
                                      </p:cBhvr>
                                      <p:tavLst>
                                        <p:tav tm="0">
                                          <p:val>
                                            <p:strVal val="#ppt_y-0.4"/>
                                          </p:val>
                                        </p:tav>
                                        <p:tav tm="100000">
                                          <p:val>
                                            <p:strVal val="#ppt_y+0.1"/>
                                          </p:val>
                                        </p:tav>
                                      </p:tavLst>
                                    </p:anim>
                                    <p:anim calcmode="lin" valueType="num">
                                      <p:cBhvr>
                                        <p:cTn id="37"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38"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39" fill="hold">
                            <p:stCondLst>
                              <p:cond delay="1000"/>
                            </p:stCondLst>
                            <p:childTnLst>
                              <p:par>
                                <p:cTn id="40" presetID="48" presetClass="entr" presetSubtype="0" accel="50000" fill="hold" grpId="0" nodeType="afterEffect">
                                  <p:stCondLst>
                                    <p:cond delay="0"/>
                                  </p:stCondLst>
                                  <p:childTnLst>
                                    <p:set>
                                      <p:cBhvr>
                                        <p:cTn id="41" dur="1" fill="hold">
                                          <p:stCondLst>
                                            <p:cond delay="0"/>
                                          </p:stCondLst>
                                        </p:cTn>
                                        <p:tgtEl>
                                          <p:spTgt spid="3">
                                            <p:txEl>
                                              <p:pRg st="0" end="0"/>
                                            </p:txEl>
                                          </p:spTgt>
                                        </p:tgtEl>
                                        <p:attrNameLst>
                                          <p:attrName>style.visibility</p:attrName>
                                        </p:attrNameLst>
                                      </p:cBhvr>
                                      <p:to>
                                        <p:strVal val="visible"/>
                                      </p:to>
                                    </p:set>
                                    <p:anim calcmode="lin" valueType="num">
                                      <p:cBhvr>
                                        <p:cTn id="42" dur="1000" fill="hold"/>
                                        <p:tgtEl>
                                          <p:spTgt spid="3">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3" dur="1000" fill="hold"/>
                                        <p:tgtEl>
                                          <p:spTgt spid="3">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44" dur="1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45" dur="1000"/>
                                        <p:tgtEl>
                                          <p:spTgt spid="3">
                                            <p:txEl>
                                              <p:pRg st="0" end="0"/>
                                            </p:txEl>
                                          </p:spTgt>
                                        </p:tgtEl>
                                      </p:cBhvr>
                                    </p:animEffect>
                                  </p:childTnLst>
                                </p:cTn>
                              </p:par>
                              <p:par>
                                <p:cTn id="46" presetID="45" presetClass="entr" presetSubtype="0" fill="hold"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2000"/>
                                        <p:tgtEl>
                                          <p:spTgt spid="11"/>
                                        </p:tgtEl>
                                      </p:cBhvr>
                                    </p:animEffect>
                                    <p:anim calcmode="lin" valueType="num">
                                      <p:cBhvr>
                                        <p:cTn id="49" dur="2000" fill="hold"/>
                                        <p:tgtEl>
                                          <p:spTgt spid="11"/>
                                        </p:tgtEl>
                                        <p:attrNameLst>
                                          <p:attrName>ppt_w</p:attrName>
                                        </p:attrNameLst>
                                      </p:cBhvr>
                                      <p:tavLst>
                                        <p:tav tm="0" fmla="#ppt_w*sin(2.5*pi*$)">
                                          <p:val>
                                            <p:fltVal val="0"/>
                                          </p:val>
                                        </p:tav>
                                        <p:tav tm="100000">
                                          <p:val>
                                            <p:fltVal val="1"/>
                                          </p:val>
                                        </p:tav>
                                      </p:tavLst>
                                    </p:anim>
                                    <p:anim calcmode="lin" valueType="num">
                                      <p:cBhvr>
                                        <p:cTn id="50" dur="2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nodeType="clickEffect">
                                  <p:stCondLst>
                                    <p:cond delay="0"/>
                                  </p:stCondLst>
                                  <p:childTnLst>
                                    <p:set>
                                      <p:cBhvr>
                                        <p:cTn id="54" dur="1" fill="hold">
                                          <p:stCondLst>
                                            <p:cond delay="0"/>
                                          </p:stCondLst>
                                        </p:cTn>
                                        <p:tgtEl>
                                          <p:spTgt spid="60418"/>
                                        </p:tgtEl>
                                        <p:attrNameLst>
                                          <p:attrName>style.visibility</p:attrName>
                                        </p:attrNameLst>
                                      </p:cBhvr>
                                      <p:to>
                                        <p:strVal val="visible"/>
                                      </p:to>
                                    </p:set>
                                    <p:animEffect transition="in" filter="blinds(horizontal)">
                                      <p:cBhvr>
                                        <p:cTn id="55" dur="500"/>
                                        <p:tgtEl>
                                          <p:spTgt spid="60418"/>
                                        </p:tgtEl>
                                      </p:cBhvr>
                                    </p:animEffect>
                                  </p:childTnLst>
                                </p:cTn>
                              </p:par>
                              <p:par>
                                <p:cTn id="56" presetID="5" presetClass="entr" presetSubtype="10" fill="hold" grpId="0" nodeType="with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checkerboard(across)">
                                      <p:cBhvr>
                                        <p:cTn id="58" dur="500"/>
                                        <p:tgtEl>
                                          <p:spTgt spid="16"/>
                                        </p:tgtEl>
                                      </p:cBhvr>
                                    </p:animEffect>
                                  </p:childTnLst>
                                </p:cTn>
                              </p:par>
                            </p:childTnLst>
                          </p:cTn>
                        </p:par>
                        <p:par>
                          <p:cTn id="59" fill="hold">
                            <p:stCondLst>
                              <p:cond delay="500"/>
                            </p:stCondLst>
                            <p:childTnLst>
                              <p:par>
                                <p:cTn id="60" presetID="3" presetClass="entr" presetSubtype="10"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blinds(horizontal)">
                                      <p:cBhvr>
                                        <p:cTn id="62" dur="500"/>
                                        <p:tgtEl>
                                          <p:spTgt spid="9"/>
                                        </p:tgtEl>
                                      </p:cBhvr>
                                    </p:animEffect>
                                  </p:childTnLst>
                                </p:cTn>
                              </p:par>
                              <p:par>
                                <p:cTn id="63" presetID="5" presetClass="entr" presetSubtype="10" fill="hold" grpId="0" nodeType="with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checkerboard(across)">
                                      <p:cBhvr>
                                        <p:cTn id="6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P spid="8" grpId="0"/>
      <p:bldP spid="17" grpId="0"/>
      <p:bldP spid="16" grpId="0"/>
      <p:bldP spid="9"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a:xfrm>
            <a:off x="457200" y="1600201"/>
            <a:ext cx="8229600" cy="3701008"/>
          </a:xfrm>
        </p:spPr>
        <p:txBody>
          <a:bodyPr>
            <a:normAutofit/>
          </a:bodyPr>
          <a:lstStyle/>
          <a:p>
            <a:pPr marL="0" indent="0" algn="ctr">
              <a:buNone/>
            </a:pPr>
            <a:r>
              <a:rPr lang="es-ES" sz="5400" dirty="0" smtClean="0">
                <a:solidFill>
                  <a:srgbClr val="FF0000"/>
                </a:solidFill>
              </a:rPr>
              <a:t>UNA ¿NUEVA? FORMA DE RELACIONARSE </a:t>
            </a:r>
            <a:br>
              <a:rPr lang="es-ES" sz="5400" dirty="0" smtClean="0">
                <a:solidFill>
                  <a:srgbClr val="FF0000"/>
                </a:solidFill>
              </a:rPr>
            </a:br>
            <a:r>
              <a:rPr lang="es-ES" sz="5400" dirty="0" smtClean="0">
                <a:solidFill>
                  <a:srgbClr val="FF0000"/>
                </a:solidFill>
              </a:rPr>
              <a:t>EL PODER /SECTOR PÚBLICO CON LOS CIUDADANOS</a:t>
            </a:r>
            <a:endParaRPr lang="es-ES" sz="5400" dirty="0">
              <a:solidFill>
                <a:srgbClr val="FF0000"/>
              </a:solidFill>
            </a:endParaRPr>
          </a:p>
        </p:txBody>
      </p:sp>
    </p:spTree>
    <p:extLst>
      <p:ext uri="{BB962C8B-B14F-4D97-AF65-F5344CB8AC3E}">
        <p14:creationId xmlns:p14="http://schemas.microsoft.com/office/powerpoint/2010/main" val="33887706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7322</TotalTime>
  <Words>2009</Words>
  <Application>Microsoft Office PowerPoint</Application>
  <PresentationFormat>Presentación en pantalla (4:3)</PresentationFormat>
  <Paragraphs>295</Paragraphs>
  <Slides>28</Slides>
  <Notes>3</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28</vt:i4>
      </vt:variant>
    </vt:vector>
  </HeadingPairs>
  <TitlesOfParts>
    <vt:vector size="34" baseType="lpstr">
      <vt:lpstr>Arial</vt:lpstr>
      <vt:lpstr>Calibri</vt:lpstr>
      <vt:lpstr>Times New Roman</vt:lpstr>
      <vt:lpstr>Verdana</vt:lpstr>
      <vt:lpstr>Wingdings</vt:lpstr>
      <vt:lpstr>Tema de Office</vt:lpstr>
      <vt:lpstr>“Transparencia y Opacidad en el acceso a la información sobre la investigación financiada por Concurso Público” </vt:lpstr>
      <vt:lpstr>Investigando la investigación  sobre comunicación</vt:lpstr>
      <vt:lpstr>Necesitamos información sobre</vt:lpstr>
      <vt:lpstr>¿Qué justifica la petición de información?</vt:lpstr>
      <vt:lpstr>¿Qué justifica jurídicamente la petición de información?</vt:lpstr>
      <vt:lpstr>¿Qué es eso de la transparencia  ?</vt:lpstr>
      <vt:lpstr>OPACIDAD- opaco</vt:lpstr>
      <vt:lpstr>¿De qué estamos hablando?</vt:lpstr>
      <vt:lpstr>Presentación de PowerPoint</vt:lpstr>
      <vt:lpstr> El porqué de la Transparencia</vt:lpstr>
      <vt:lpstr>Sirve para  </vt:lpstr>
      <vt:lpstr>Una doble perspectiva</vt:lpstr>
      <vt:lpstr>La transparencia también se nota en la forma de atender a los ciudadanos</vt:lpstr>
      <vt:lpstr>¿Nueva? La transparencia una realidad de los países avanzados</vt:lpstr>
      <vt:lpstr>Trabajo a favor de un derecho de acceso a la información pública</vt:lpstr>
      <vt:lpstr>La Ley 19/2013 </vt:lpstr>
      <vt:lpstr>La Ley 19/2013  </vt:lpstr>
      <vt:lpstr>Portal de Transparencia http://transparencia.gob.es/</vt:lpstr>
      <vt:lpstr>Necesitamos información sobre</vt:lpstr>
      <vt:lpstr>Acciones</vt:lpstr>
      <vt:lpstr>Las respuestas del Gobierno</vt:lpstr>
      <vt:lpstr>Contestación MINICO julio 2015</vt:lpstr>
      <vt:lpstr>Algunos datos de los  MINICO</vt:lpstr>
      <vt:lpstr>Presentación de PowerPoint</vt:lpstr>
      <vt:lpstr>Conclusiones sobre la Ley de Transparencia</vt:lpstr>
      <vt:lpstr>Conclusiones sobre nuestra petición de información </vt:lpstr>
      <vt:lpstr>Reflexiones finales</vt:lpstr>
      <vt:lpstr> Un ruego…   pidan documentos  a los poderes públicos …  y pregunten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manuels</dc:creator>
  <cp:lastModifiedBy>msdiego</cp:lastModifiedBy>
  <cp:revision>59</cp:revision>
  <dcterms:created xsi:type="dcterms:W3CDTF">2014-06-05T18:48:09Z</dcterms:created>
  <dcterms:modified xsi:type="dcterms:W3CDTF">2015-11-12T09:12:51Z</dcterms:modified>
</cp:coreProperties>
</file>